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06" d="100"/>
          <a:sy n="106" d="100"/>
        </p:scale>
        <p:origin x="7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79843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jpe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2.png"/><Relationship Id="rId4" Type="http://schemas.openxmlformats.org/officeDocument/2006/relationships/image" Target="../media/image7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.jpe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8.png"/><Relationship Id="rId4" Type="http://schemas.openxmlformats.org/officeDocument/2006/relationships/image" Target="../media/image14.png"/><Relationship Id="rId9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-1371600"/>
            <a:ext cx="4572000" cy="4572000"/>
          </a:xfrm>
          <a:prstGeom prst="ellipse">
            <a:avLst/>
          </a:prstGeom>
          <a:solidFill>
            <a:srgbClr val="2A5298">
              <a:alpha val="12000"/>
            </a:srgbClr>
          </a:solidFill>
          <a:ln w="12700">
            <a:solidFill>
              <a:srgbClr val="2A5298">
                <a:alpha val="12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858000" y="3200400"/>
            <a:ext cx="4114800" cy="4114800"/>
          </a:xfrm>
          <a:prstGeom prst="ellipse">
            <a:avLst/>
          </a:prstGeom>
          <a:solidFill>
            <a:srgbClr val="D4A017">
              <a:alpha val="8000"/>
            </a:srgbClr>
          </a:solidFill>
          <a:ln w="12700">
            <a:solidFill>
              <a:srgbClr val="D4A017">
                <a:alpha val="8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4992624"/>
            <a:ext cx="9144000" cy="4572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5" name="Shape 3"/>
          <p:cNvSpPr/>
          <p:nvPr/>
        </p:nvSpPr>
        <p:spPr>
          <a:xfrm>
            <a:off x="0" y="0"/>
            <a:ext cx="5303520" cy="5143500"/>
          </a:xfrm>
          <a:prstGeom prst="rect">
            <a:avLst/>
          </a:prstGeom>
          <a:solidFill>
            <a:srgbClr val="0E1E3A"/>
          </a:solidFill>
          <a:ln/>
        </p:spPr>
      </p:sp>
      <p:sp>
        <p:nvSpPr>
          <p:cNvPr id="6" name="Shape 4"/>
          <p:cNvSpPr/>
          <p:nvPr/>
        </p:nvSpPr>
        <p:spPr>
          <a:xfrm>
            <a:off x="5303520" y="0"/>
            <a:ext cx="50292" cy="5143500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7" name="Shape 5"/>
          <p:cNvSpPr/>
          <p:nvPr/>
        </p:nvSpPr>
        <p:spPr>
          <a:xfrm>
            <a:off x="0" y="0"/>
            <a:ext cx="5303520" cy="50292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8" name="Shape 6"/>
          <p:cNvSpPr/>
          <p:nvPr/>
        </p:nvSpPr>
        <p:spPr>
          <a:xfrm>
            <a:off x="384048" y="228600"/>
            <a:ext cx="841248" cy="658368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38912" y="283464"/>
            <a:ext cx="731520" cy="54864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384048" y="1234440"/>
            <a:ext cx="4663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kern="0" spc="2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MAC MODERN</a:t>
            </a:r>
            <a:endParaRPr lang="en-US" sz="3400" dirty="0"/>
          </a:p>
        </p:txBody>
      </p:sp>
      <p:sp>
        <p:nvSpPr>
          <p:cNvPr id="11" name="Text 8"/>
          <p:cNvSpPr/>
          <p:nvPr/>
        </p:nvSpPr>
        <p:spPr>
          <a:xfrm>
            <a:off x="384048" y="1737360"/>
            <a:ext cx="4663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kern="0" spc="200" dirty="0">
                <a:solidFill>
                  <a:srgbClr val="D4A01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DISTRIBUTION</a:t>
            </a:r>
            <a:endParaRPr lang="en-US" sz="3400" dirty="0"/>
          </a:p>
        </p:txBody>
      </p:sp>
      <p:sp>
        <p:nvSpPr>
          <p:cNvPr id="12" name="Text 9"/>
          <p:cNvSpPr/>
          <p:nvPr/>
        </p:nvSpPr>
        <p:spPr>
          <a:xfrm>
            <a:off x="384048" y="2423160"/>
            <a:ext cx="4663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Trusted Technology Partner</a:t>
            </a:r>
            <a:endParaRPr lang="en-US" sz="1300" dirty="0"/>
          </a:p>
        </p:txBody>
      </p:sp>
      <p:sp>
        <p:nvSpPr>
          <p:cNvPr id="13" name="Shape 10"/>
          <p:cNvSpPr/>
          <p:nvPr/>
        </p:nvSpPr>
        <p:spPr>
          <a:xfrm>
            <a:off x="384048" y="2834640"/>
            <a:ext cx="1645920" cy="36576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14" name="Text 11"/>
          <p:cNvSpPr/>
          <p:nvPr/>
        </p:nvSpPr>
        <p:spPr>
          <a:xfrm>
            <a:off x="384048" y="2944368"/>
            <a:ext cx="4663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BAF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บริษัท แมค โมเดิร์น ดิสทริบิวชั่น จำกัด</a:t>
            </a:r>
            <a:endParaRPr lang="en-US" sz="1100" dirty="0"/>
          </a:p>
        </p:txBody>
      </p:sp>
      <p:sp>
        <p:nvSpPr>
          <p:cNvPr id="15" name="Text 12"/>
          <p:cNvSpPr/>
          <p:nvPr/>
        </p:nvSpPr>
        <p:spPr>
          <a:xfrm>
            <a:off x="384048" y="3291840"/>
            <a:ext cx="46634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COMPANY PROFILE  ·  2026</a:t>
            </a:r>
            <a:endParaRPr lang="en-US" sz="1300" dirty="0"/>
          </a:p>
        </p:txBody>
      </p:sp>
      <p:sp>
        <p:nvSpPr>
          <p:cNvPr id="16" name="Shape 13"/>
          <p:cNvSpPr/>
          <p:nvPr/>
        </p:nvSpPr>
        <p:spPr>
          <a:xfrm>
            <a:off x="5669280" y="1280160"/>
            <a:ext cx="1024128" cy="1097280"/>
          </a:xfrm>
          <a:prstGeom prst="rect">
            <a:avLst/>
          </a:prstGeom>
          <a:solidFill>
            <a:srgbClr val="122040"/>
          </a:solidFill>
          <a:ln/>
          <a:effectLst>
            <a:outerShdw blurRad="177800" dist="635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7" name="Shape 14"/>
          <p:cNvSpPr/>
          <p:nvPr/>
        </p:nvSpPr>
        <p:spPr>
          <a:xfrm>
            <a:off x="5669280" y="1280160"/>
            <a:ext cx="1024128" cy="54864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18" name="Text 15"/>
          <p:cNvSpPr/>
          <p:nvPr/>
        </p:nvSpPr>
        <p:spPr>
          <a:xfrm>
            <a:off x="5669280" y="1371600"/>
            <a:ext cx="102412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D4A01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7+</a:t>
            </a:r>
            <a:endParaRPr lang="en-US" sz="2600" dirty="0"/>
          </a:p>
        </p:txBody>
      </p:sp>
      <p:sp>
        <p:nvSpPr>
          <p:cNvPr id="19" name="Text 16"/>
          <p:cNvSpPr/>
          <p:nvPr/>
        </p:nvSpPr>
        <p:spPr>
          <a:xfrm>
            <a:off x="5669280" y="1828800"/>
            <a:ext cx="102412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9BAF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ปีประสบการณ์</a:t>
            </a:r>
            <a:endParaRPr lang="en-US" sz="800" dirty="0"/>
          </a:p>
        </p:txBody>
      </p:sp>
      <p:sp>
        <p:nvSpPr>
          <p:cNvPr id="20" name="Shape 17"/>
          <p:cNvSpPr/>
          <p:nvPr/>
        </p:nvSpPr>
        <p:spPr>
          <a:xfrm>
            <a:off x="6812280" y="1280160"/>
            <a:ext cx="1024128" cy="1097280"/>
          </a:xfrm>
          <a:prstGeom prst="rect">
            <a:avLst/>
          </a:prstGeom>
          <a:solidFill>
            <a:srgbClr val="122040"/>
          </a:solidFill>
          <a:ln/>
          <a:effectLst>
            <a:outerShdw blurRad="177800" dist="635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1" name="Shape 18"/>
          <p:cNvSpPr/>
          <p:nvPr/>
        </p:nvSpPr>
        <p:spPr>
          <a:xfrm>
            <a:off x="6812280" y="1280160"/>
            <a:ext cx="1024128" cy="54864"/>
          </a:xfrm>
          <a:prstGeom prst="rect">
            <a:avLst/>
          </a:prstGeom>
          <a:solidFill>
            <a:srgbClr val="0FA3B1"/>
          </a:solidFill>
          <a:ln/>
        </p:spPr>
      </p:sp>
      <p:sp>
        <p:nvSpPr>
          <p:cNvPr id="22" name="Text 19"/>
          <p:cNvSpPr/>
          <p:nvPr/>
        </p:nvSpPr>
        <p:spPr>
          <a:xfrm>
            <a:off x="6812280" y="1371600"/>
            <a:ext cx="102412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0FA3B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100+</a:t>
            </a:r>
            <a:endParaRPr lang="en-US" sz="2600" dirty="0"/>
          </a:p>
        </p:txBody>
      </p:sp>
      <p:sp>
        <p:nvSpPr>
          <p:cNvPr id="23" name="Text 20"/>
          <p:cNvSpPr/>
          <p:nvPr/>
        </p:nvSpPr>
        <p:spPr>
          <a:xfrm>
            <a:off x="6812280" y="1828800"/>
            <a:ext cx="102412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9BAF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โปรเจกต์รัฐ</a:t>
            </a:r>
            <a:endParaRPr lang="en-US" sz="800" dirty="0"/>
          </a:p>
        </p:txBody>
      </p:sp>
      <p:sp>
        <p:nvSpPr>
          <p:cNvPr id="24" name="Shape 21"/>
          <p:cNvSpPr/>
          <p:nvPr/>
        </p:nvSpPr>
        <p:spPr>
          <a:xfrm>
            <a:off x="7955280" y="1280160"/>
            <a:ext cx="1024128" cy="1097280"/>
          </a:xfrm>
          <a:prstGeom prst="rect">
            <a:avLst/>
          </a:prstGeom>
          <a:solidFill>
            <a:srgbClr val="122040"/>
          </a:solidFill>
          <a:ln/>
          <a:effectLst>
            <a:outerShdw blurRad="177800" dist="635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5" name="Shape 22"/>
          <p:cNvSpPr/>
          <p:nvPr/>
        </p:nvSpPr>
        <p:spPr>
          <a:xfrm>
            <a:off x="7955280" y="1280160"/>
            <a:ext cx="1024128" cy="54864"/>
          </a:xfrm>
          <a:prstGeom prst="rect">
            <a:avLst/>
          </a:prstGeom>
          <a:solidFill>
            <a:srgbClr val="1E6FD9"/>
          </a:solidFill>
          <a:ln/>
        </p:spPr>
      </p:sp>
      <p:sp>
        <p:nvSpPr>
          <p:cNvPr id="26" name="Text 23"/>
          <p:cNvSpPr/>
          <p:nvPr/>
        </p:nvSpPr>
        <p:spPr>
          <a:xfrm>
            <a:off x="7955280" y="1371600"/>
            <a:ext cx="102412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1E6FD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200+</a:t>
            </a:r>
            <a:endParaRPr lang="en-US" sz="2600" dirty="0"/>
          </a:p>
        </p:txBody>
      </p:sp>
      <p:sp>
        <p:nvSpPr>
          <p:cNvPr id="27" name="Text 24"/>
          <p:cNvSpPr/>
          <p:nvPr/>
        </p:nvSpPr>
        <p:spPr>
          <a:xfrm>
            <a:off x="7955280" y="1828800"/>
            <a:ext cx="102412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9BAF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โปรเจกต์เอกชน</a:t>
            </a:r>
            <a:endParaRPr lang="en-US" sz="800" dirty="0"/>
          </a:p>
        </p:txBody>
      </p:sp>
      <p:sp>
        <p:nvSpPr>
          <p:cNvPr id="28" name="Text 25"/>
          <p:cNvSpPr/>
          <p:nvPr/>
        </p:nvSpPr>
        <p:spPr>
          <a:xfrm>
            <a:off x="5577840" y="274320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200" dirty="0">
                <a:solidFill>
                  <a:srgbClr val="9BAF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Services</a:t>
            </a:r>
            <a:endParaRPr lang="en-US" sz="900" dirty="0"/>
          </a:p>
        </p:txBody>
      </p:sp>
      <p:sp>
        <p:nvSpPr>
          <p:cNvPr id="29" name="Shape 26"/>
          <p:cNvSpPr/>
          <p:nvPr/>
        </p:nvSpPr>
        <p:spPr>
          <a:xfrm>
            <a:off x="5623560" y="3063240"/>
            <a:ext cx="512064" cy="512064"/>
          </a:xfrm>
          <a:prstGeom prst="ellipse">
            <a:avLst/>
          </a:prstGeom>
          <a:solidFill>
            <a:srgbClr val="122040"/>
          </a:solidFill>
          <a:ln/>
        </p:spPr>
      </p:sp>
      <p:pic>
        <p:nvPicPr>
          <p:cNvPr id="3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0" y="3145536"/>
            <a:ext cx="329184" cy="329184"/>
          </a:xfrm>
          <a:prstGeom prst="rect">
            <a:avLst/>
          </a:prstGeom>
        </p:spPr>
      </p:pic>
      <p:sp>
        <p:nvSpPr>
          <p:cNvPr id="31" name="Text 27"/>
          <p:cNvSpPr/>
          <p:nvPr/>
        </p:nvSpPr>
        <p:spPr>
          <a:xfrm>
            <a:off x="5532120" y="3639312"/>
            <a:ext cx="6949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9BAF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Consulting</a:t>
            </a:r>
            <a:endParaRPr lang="en-US" sz="750" dirty="0"/>
          </a:p>
        </p:txBody>
      </p:sp>
      <p:sp>
        <p:nvSpPr>
          <p:cNvPr id="32" name="Shape 28"/>
          <p:cNvSpPr/>
          <p:nvPr/>
        </p:nvSpPr>
        <p:spPr>
          <a:xfrm>
            <a:off x="6473952" y="3063240"/>
            <a:ext cx="512064" cy="512064"/>
          </a:xfrm>
          <a:prstGeom prst="ellipse">
            <a:avLst/>
          </a:prstGeom>
          <a:solidFill>
            <a:srgbClr val="122040"/>
          </a:solidFill>
          <a:ln/>
        </p:spPr>
      </p:sp>
      <p:pic>
        <p:nvPicPr>
          <p:cNvPr id="3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65392" y="3145536"/>
            <a:ext cx="329184" cy="329184"/>
          </a:xfrm>
          <a:prstGeom prst="rect">
            <a:avLst/>
          </a:prstGeom>
        </p:spPr>
      </p:pic>
      <p:sp>
        <p:nvSpPr>
          <p:cNvPr id="34" name="Text 29"/>
          <p:cNvSpPr/>
          <p:nvPr/>
        </p:nvSpPr>
        <p:spPr>
          <a:xfrm>
            <a:off x="6382512" y="3639312"/>
            <a:ext cx="6949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9BAF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&amp; AI</a:t>
            </a:r>
            <a:endParaRPr lang="en-US" sz="750" dirty="0"/>
          </a:p>
        </p:txBody>
      </p:sp>
      <p:sp>
        <p:nvSpPr>
          <p:cNvPr id="35" name="Shape 30"/>
          <p:cNvSpPr/>
          <p:nvPr/>
        </p:nvSpPr>
        <p:spPr>
          <a:xfrm>
            <a:off x="7324344" y="3063240"/>
            <a:ext cx="512064" cy="512064"/>
          </a:xfrm>
          <a:prstGeom prst="ellipse">
            <a:avLst/>
          </a:prstGeom>
          <a:solidFill>
            <a:srgbClr val="122040"/>
          </a:solidFill>
          <a:ln/>
        </p:spPr>
      </p:sp>
      <p:pic>
        <p:nvPicPr>
          <p:cNvPr id="36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15784" y="3145536"/>
            <a:ext cx="329184" cy="329184"/>
          </a:xfrm>
          <a:prstGeom prst="rect">
            <a:avLst/>
          </a:prstGeom>
        </p:spPr>
      </p:pic>
      <p:sp>
        <p:nvSpPr>
          <p:cNvPr id="37" name="Text 31"/>
          <p:cNvSpPr/>
          <p:nvPr/>
        </p:nvSpPr>
        <p:spPr>
          <a:xfrm>
            <a:off x="7232904" y="3639312"/>
            <a:ext cx="6949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9BAF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Logistics</a:t>
            </a:r>
            <a:endParaRPr lang="en-US" sz="750" dirty="0"/>
          </a:p>
        </p:txBody>
      </p:sp>
      <p:sp>
        <p:nvSpPr>
          <p:cNvPr id="38" name="Shape 32"/>
          <p:cNvSpPr/>
          <p:nvPr/>
        </p:nvSpPr>
        <p:spPr>
          <a:xfrm>
            <a:off x="8174736" y="3063240"/>
            <a:ext cx="512064" cy="512064"/>
          </a:xfrm>
          <a:prstGeom prst="ellipse">
            <a:avLst/>
          </a:prstGeom>
          <a:solidFill>
            <a:srgbClr val="122040"/>
          </a:solidFill>
          <a:ln/>
        </p:spPr>
      </p:sp>
      <p:pic>
        <p:nvPicPr>
          <p:cNvPr id="39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66176" y="3145536"/>
            <a:ext cx="329184" cy="329184"/>
          </a:xfrm>
          <a:prstGeom prst="rect">
            <a:avLst/>
          </a:prstGeom>
        </p:spPr>
      </p:pic>
      <p:sp>
        <p:nvSpPr>
          <p:cNvPr id="40" name="Text 33"/>
          <p:cNvSpPr/>
          <p:nvPr/>
        </p:nvSpPr>
        <p:spPr>
          <a:xfrm>
            <a:off x="8083296" y="3639312"/>
            <a:ext cx="6949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9BAF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 Sales</a:t>
            </a:r>
            <a:endParaRPr lang="en-US" sz="750" dirty="0"/>
          </a:p>
        </p:txBody>
      </p:sp>
      <p:sp>
        <p:nvSpPr>
          <p:cNvPr id="41" name="Shape 34"/>
          <p:cNvSpPr/>
          <p:nvPr/>
        </p:nvSpPr>
        <p:spPr>
          <a:xfrm>
            <a:off x="0" y="4992624"/>
            <a:ext cx="9144000" cy="150876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42" name="Text 35"/>
          <p:cNvSpPr/>
          <p:nvPr/>
        </p:nvSpPr>
        <p:spPr>
          <a:xfrm>
            <a:off x="0" y="4992624"/>
            <a:ext cx="9144000" cy="1508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122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099-441-0222  ·  Silom Edge Tower 10F, Bangkok  ·  macmodern.co.th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7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383280" cy="514350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3" name="Shape 1"/>
          <p:cNvSpPr/>
          <p:nvPr/>
        </p:nvSpPr>
        <p:spPr>
          <a:xfrm>
            <a:off x="3383280" y="0"/>
            <a:ext cx="45720" cy="5143500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0"/>
            <a:ext cx="3383280" cy="54864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5" name="Shape 3"/>
          <p:cNvSpPr/>
          <p:nvPr/>
        </p:nvSpPr>
        <p:spPr>
          <a:xfrm>
            <a:off x="320040" y="182880"/>
            <a:ext cx="841248" cy="658368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74904" y="237744"/>
            <a:ext cx="731520" cy="5486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320040" y="1005840"/>
            <a:ext cx="2926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kern="0" spc="400" dirty="0">
                <a:solidFill>
                  <a:srgbClr val="D4A01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ABOUT US</a:t>
            </a:r>
            <a:endParaRPr lang="en-US" sz="2200" dirty="0"/>
          </a:p>
        </p:txBody>
      </p:sp>
      <p:sp>
        <p:nvSpPr>
          <p:cNvPr id="8" name="Text 5"/>
          <p:cNvSpPr/>
          <p:nvPr/>
        </p:nvSpPr>
        <p:spPr>
          <a:xfrm>
            <a:off x="320040" y="141732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BAF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เกี่ยวกับบริษัท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320040" y="1783080"/>
            <a:ext cx="1280160" cy="36576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10" name="Text 7"/>
          <p:cNvSpPr/>
          <p:nvPr/>
        </p:nvSpPr>
        <p:spPr>
          <a:xfrm>
            <a:off x="320040" y="1920240"/>
            <a:ext cx="29260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F0C04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2561</a:t>
            </a:r>
            <a:endParaRPr lang="en-US" sz="5200" dirty="0"/>
          </a:p>
        </p:txBody>
      </p:sp>
      <p:sp>
        <p:nvSpPr>
          <p:cNvPr id="11" name="Text 8"/>
          <p:cNvSpPr/>
          <p:nvPr/>
        </p:nvSpPr>
        <p:spPr>
          <a:xfrm>
            <a:off x="320040" y="2651760"/>
            <a:ext cx="2926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BAF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ปีที่ก่อตั้ง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320040" y="3090672"/>
            <a:ext cx="2743200" cy="274320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13" name="Text 10"/>
          <p:cNvSpPr/>
          <p:nvPr/>
        </p:nvSpPr>
        <p:spPr>
          <a:xfrm>
            <a:off x="457200" y="3090672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22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Solutions</a:t>
            </a:r>
            <a:endParaRPr lang="en-US" sz="950" dirty="0"/>
          </a:p>
        </p:txBody>
      </p:sp>
      <p:sp>
        <p:nvSpPr>
          <p:cNvPr id="14" name="Shape 11"/>
          <p:cNvSpPr/>
          <p:nvPr/>
        </p:nvSpPr>
        <p:spPr>
          <a:xfrm>
            <a:off x="320040" y="3447288"/>
            <a:ext cx="2743200" cy="274320"/>
          </a:xfrm>
          <a:prstGeom prst="rect">
            <a:avLst/>
          </a:prstGeom>
          <a:solidFill>
            <a:srgbClr val="122040"/>
          </a:solidFill>
          <a:ln/>
        </p:spPr>
      </p:sp>
      <p:sp>
        <p:nvSpPr>
          <p:cNvPr id="15" name="Text 12"/>
          <p:cNvSpPr/>
          <p:nvPr/>
        </p:nvSpPr>
        <p:spPr>
          <a:xfrm>
            <a:off x="457200" y="3447288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9BAF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Systems</a:t>
            </a:r>
            <a:endParaRPr lang="en-US" sz="950" dirty="0"/>
          </a:p>
        </p:txBody>
      </p:sp>
      <p:sp>
        <p:nvSpPr>
          <p:cNvPr id="16" name="Shape 13"/>
          <p:cNvSpPr/>
          <p:nvPr/>
        </p:nvSpPr>
        <p:spPr>
          <a:xfrm>
            <a:off x="320040" y="3803904"/>
            <a:ext cx="2743200" cy="274320"/>
          </a:xfrm>
          <a:prstGeom prst="rect">
            <a:avLst/>
          </a:prstGeom>
          <a:solidFill>
            <a:srgbClr val="122040"/>
          </a:solidFill>
          <a:ln/>
        </p:spPr>
      </p:sp>
      <p:sp>
        <p:nvSpPr>
          <p:cNvPr id="17" name="Text 14"/>
          <p:cNvSpPr/>
          <p:nvPr/>
        </p:nvSpPr>
        <p:spPr>
          <a:xfrm>
            <a:off x="457200" y="3803904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9BAF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Distribution</a:t>
            </a:r>
            <a:endParaRPr lang="en-US" sz="950" dirty="0"/>
          </a:p>
        </p:txBody>
      </p:sp>
      <p:sp>
        <p:nvSpPr>
          <p:cNvPr id="18" name="Shape 15"/>
          <p:cNvSpPr/>
          <p:nvPr/>
        </p:nvSpPr>
        <p:spPr>
          <a:xfrm>
            <a:off x="320040" y="4160520"/>
            <a:ext cx="2743200" cy="274320"/>
          </a:xfrm>
          <a:prstGeom prst="rect">
            <a:avLst/>
          </a:prstGeom>
          <a:solidFill>
            <a:srgbClr val="122040"/>
          </a:solidFill>
          <a:ln/>
        </p:spPr>
      </p:sp>
      <p:sp>
        <p:nvSpPr>
          <p:cNvPr id="19" name="Text 16"/>
          <p:cNvSpPr/>
          <p:nvPr/>
        </p:nvSpPr>
        <p:spPr>
          <a:xfrm>
            <a:off x="457200" y="416052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9BAF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After-Sales</a:t>
            </a:r>
            <a:endParaRPr lang="en-US" sz="950" dirty="0"/>
          </a:p>
        </p:txBody>
      </p:sp>
      <p:sp>
        <p:nvSpPr>
          <p:cNvPr id="20" name="Text 17"/>
          <p:cNvSpPr/>
          <p:nvPr/>
        </p:nvSpPr>
        <p:spPr>
          <a:xfrm>
            <a:off x="3657600" y="228600"/>
            <a:ext cx="52120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F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บริษัท แมค โมเดิร์น ดิสทริบิวชั่น จำกัด</a:t>
            </a:r>
            <a:endParaRPr lang="en-US" sz="1700" dirty="0"/>
          </a:p>
        </p:txBody>
      </p:sp>
      <p:sp>
        <p:nvSpPr>
          <p:cNvPr id="21" name="Text 18"/>
          <p:cNvSpPr/>
          <p:nvPr/>
        </p:nvSpPr>
        <p:spPr>
          <a:xfrm>
            <a:off x="3657600" y="713232"/>
            <a:ext cx="521208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ก่อตั้งเมื่อวันที่ 2 มีนาคม พ.ศ. 2561 ด้วยความมุ่งมั่นเป็น "พันธมิตรทางธุรกิจ" ที่พร้อมขับเคลื่อนองค์กรด้วยเทคโนโลยีครบวงจร ตั้งแต่ Electronics, IT, Home Appliances ไปจนถึงโซลูชัน AI ขั้นสูง พร้อมระบบคลังสินค้ามาตรฐานสากล โดย Logistplus (VST ECS)</a:t>
            </a:r>
            <a:endParaRPr lang="en-US" sz="1100" dirty="0"/>
          </a:p>
        </p:txBody>
      </p:sp>
      <p:sp>
        <p:nvSpPr>
          <p:cNvPr id="22" name="Shape 19"/>
          <p:cNvSpPr/>
          <p:nvPr/>
        </p:nvSpPr>
        <p:spPr>
          <a:xfrm>
            <a:off x="3657600" y="1719072"/>
            <a:ext cx="5212080" cy="11430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3" name="Shape 20"/>
          <p:cNvSpPr/>
          <p:nvPr/>
        </p:nvSpPr>
        <p:spPr>
          <a:xfrm>
            <a:off x="3657600" y="1719072"/>
            <a:ext cx="54864" cy="1143000"/>
          </a:xfrm>
          <a:prstGeom prst="rect">
            <a:avLst/>
          </a:prstGeom>
          <a:solidFill>
            <a:srgbClr val="1E6FD9"/>
          </a:solidFill>
          <a:ln/>
        </p:spPr>
      </p:sp>
      <p:sp>
        <p:nvSpPr>
          <p:cNvPr id="24" name="Text 21"/>
          <p:cNvSpPr/>
          <p:nvPr/>
        </p:nvSpPr>
        <p:spPr>
          <a:xfrm>
            <a:off x="3822192" y="1810512"/>
            <a:ext cx="4892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พันธกิจ (Mission)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3822192" y="2130552"/>
            <a:ext cx="4892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ส่งมอบโซลูชันเทคโนโลยีครบวงจร ตั้งแต่คำปรึกษา คัดสรรสินค้า ติดตั้ง และบริการหลังการขาย เพื่อให้ธุรกิจของลูกค้าเติบโตอย่างยั่งยืน</a:t>
            </a:r>
            <a:endParaRPr lang="en-US" sz="1050" dirty="0"/>
          </a:p>
        </p:txBody>
      </p:sp>
      <p:sp>
        <p:nvSpPr>
          <p:cNvPr id="26" name="Shape 23"/>
          <p:cNvSpPr/>
          <p:nvPr/>
        </p:nvSpPr>
        <p:spPr>
          <a:xfrm>
            <a:off x="3657600" y="2980944"/>
            <a:ext cx="5212080" cy="11430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7" name="Shape 24"/>
          <p:cNvSpPr/>
          <p:nvPr/>
        </p:nvSpPr>
        <p:spPr>
          <a:xfrm>
            <a:off x="3657600" y="2980944"/>
            <a:ext cx="54864" cy="1143000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28" name="Text 25"/>
          <p:cNvSpPr/>
          <p:nvPr/>
        </p:nvSpPr>
        <p:spPr>
          <a:xfrm>
            <a:off x="3822192" y="3072384"/>
            <a:ext cx="4892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F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วิสัยทัศน์ (Vision)</a:t>
            </a:r>
            <a:endParaRPr lang="en-US" sz="1200" dirty="0"/>
          </a:p>
        </p:txBody>
      </p:sp>
      <p:sp>
        <p:nvSpPr>
          <p:cNvPr id="29" name="Text 26"/>
          <p:cNvSpPr/>
          <p:nvPr/>
        </p:nvSpPr>
        <p:spPr>
          <a:xfrm>
            <a:off x="3822192" y="3392424"/>
            <a:ext cx="4892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ก้าวสู่การเป็นผู้นำด้าน IT และ AI แนวหน้าของประเทศ ทั้ง Hardware และ Software เพื่อนำพาธุรกิจไทยก้าวทันโลก</a:t>
            </a:r>
            <a:endParaRPr lang="en-US" sz="1050" dirty="0"/>
          </a:p>
        </p:txBody>
      </p:sp>
      <p:sp>
        <p:nvSpPr>
          <p:cNvPr id="30" name="Shape 27"/>
          <p:cNvSpPr/>
          <p:nvPr/>
        </p:nvSpPr>
        <p:spPr>
          <a:xfrm>
            <a:off x="3657600" y="4224528"/>
            <a:ext cx="1078992" cy="658368"/>
          </a:xfrm>
          <a:prstGeom prst="ellipse">
            <a:avLst/>
          </a:prstGeom>
          <a:solidFill>
            <a:srgbClr val="1E6FD9"/>
          </a:solidFill>
          <a:ln/>
        </p:spPr>
      </p:sp>
      <p:sp>
        <p:nvSpPr>
          <p:cNvPr id="31" name="Text 28"/>
          <p:cNvSpPr/>
          <p:nvPr/>
        </p:nvSpPr>
        <p:spPr>
          <a:xfrm>
            <a:off x="3657600" y="4224528"/>
            <a:ext cx="107899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100+</a:t>
            </a:r>
            <a:endParaRPr lang="en-US" sz="1800" dirty="0"/>
          </a:p>
        </p:txBody>
      </p:sp>
      <p:sp>
        <p:nvSpPr>
          <p:cNvPr id="32" name="Text 29"/>
          <p:cNvSpPr/>
          <p:nvPr/>
        </p:nvSpPr>
        <p:spPr>
          <a:xfrm>
            <a:off x="3657600" y="4599432"/>
            <a:ext cx="107899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0F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โปรเจกต์รัฐ</a:t>
            </a:r>
            <a:endParaRPr lang="en-US" sz="750" dirty="0"/>
          </a:p>
        </p:txBody>
      </p:sp>
      <p:sp>
        <p:nvSpPr>
          <p:cNvPr id="33" name="Shape 30"/>
          <p:cNvSpPr/>
          <p:nvPr/>
        </p:nvSpPr>
        <p:spPr>
          <a:xfrm>
            <a:off x="4965192" y="4224528"/>
            <a:ext cx="1078992" cy="658368"/>
          </a:xfrm>
          <a:prstGeom prst="ellipse">
            <a:avLst/>
          </a:prstGeom>
          <a:solidFill>
            <a:srgbClr val="0FA3B1"/>
          </a:solidFill>
          <a:ln/>
        </p:spPr>
      </p:sp>
      <p:sp>
        <p:nvSpPr>
          <p:cNvPr id="34" name="Text 31"/>
          <p:cNvSpPr/>
          <p:nvPr/>
        </p:nvSpPr>
        <p:spPr>
          <a:xfrm>
            <a:off x="4965192" y="4224528"/>
            <a:ext cx="107899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200+</a:t>
            </a:r>
            <a:endParaRPr lang="en-US" sz="1800" dirty="0"/>
          </a:p>
        </p:txBody>
      </p:sp>
      <p:sp>
        <p:nvSpPr>
          <p:cNvPr id="35" name="Text 32"/>
          <p:cNvSpPr/>
          <p:nvPr/>
        </p:nvSpPr>
        <p:spPr>
          <a:xfrm>
            <a:off x="4965192" y="4599432"/>
            <a:ext cx="107899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0F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โปรเจกต์เอกชน</a:t>
            </a:r>
            <a:endParaRPr lang="en-US" sz="750" dirty="0"/>
          </a:p>
        </p:txBody>
      </p:sp>
      <p:sp>
        <p:nvSpPr>
          <p:cNvPr id="36" name="Shape 33"/>
          <p:cNvSpPr/>
          <p:nvPr/>
        </p:nvSpPr>
        <p:spPr>
          <a:xfrm>
            <a:off x="6272784" y="4224528"/>
            <a:ext cx="1078992" cy="658368"/>
          </a:xfrm>
          <a:prstGeom prst="ellipse">
            <a:avLst/>
          </a:prstGeom>
          <a:solidFill>
            <a:srgbClr val="D4A017"/>
          </a:solidFill>
          <a:ln/>
        </p:spPr>
      </p:sp>
      <p:sp>
        <p:nvSpPr>
          <p:cNvPr id="37" name="Text 34"/>
          <p:cNvSpPr/>
          <p:nvPr/>
        </p:nvSpPr>
        <p:spPr>
          <a:xfrm>
            <a:off x="6272784" y="4224528"/>
            <a:ext cx="107899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300+</a:t>
            </a:r>
            <a:endParaRPr lang="en-US" sz="1800" dirty="0"/>
          </a:p>
        </p:txBody>
      </p:sp>
      <p:sp>
        <p:nvSpPr>
          <p:cNvPr id="38" name="Text 35"/>
          <p:cNvSpPr/>
          <p:nvPr/>
        </p:nvSpPr>
        <p:spPr>
          <a:xfrm>
            <a:off x="6272784" y="4599432"/>
            <a:ext cx="107899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0F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Projects</a:t>
            </a:r>
            <a:endParaRPr lang="en-US" sz="750" dirty="0"/>
          </a:p>
        </p:txBody>
      </p:sp>
      <p:sp>
        <p:nvSpPr>
          <p:cNvPr id="39" name="Shape 36"/>
          <p:cNvSpPr/>
          <p:nvPr/>
        </p:nvSpPr>
        <p:spPr>
          <a:xfrm>
            <a:off x="7580376" y="4224528"/>
            <a:ext cx="1078992" cy="658368"/>
          </a:xfrm>
          <a:prstGeom prst="ellipse">
            <a:avLst/>
          </a:prstGeom>
          <a:solidFill>
            <a:srgbClr val="0EA574"/>
          </a:solidFill>
          <a:ln/>
        </p:spPr>
      </p:sp>
      <p:sp>
        <p:nvSpPr>
          <p:cNvPr id="40" name="Text 37"/>
          <p:cNvSpPr/>
          <p:nvPr/>
        </p:nvSpPr>
        <p:spPr>
          <a:xfrm>
            <a:off x="7580376" y="4224528"/>
            <a:ext cx="107899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24/7</a:t>
            </a:r>
            <a:endParaRPr lang="en-US" sz="1800" dirty="0"/>
          </a:p>
        </p:txBody>
      </p:sp>
      <p:sp>
        <p:nvSpPr>
          <p:cNvPr id="41" name="Text 38"/>
          <p:cNvSpPr/>
          <p:nvPr/>
        </p:nvSpPr>
        <p:spPr>
          <a:xfrm>
            <a:off x="7580376" y="4599432"/>
            <a:ext cx="107899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0F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Warehouse</a:t>
            </a:r>
            <a:endParaRPr lang="en-US" sz="750" dirty="0"/>
          </a:p>
        </p:txBody>
      </p:sp>
      <p:sp>
        <p:nvSpPr>
          <p:cNvPr id="42" name="Shape 39"/>
          <p:cNvSpPr/>
          <p:nvPr/>
        </p:nvSpPr>
        <p:spPr>
          <a:xfrm>
            <a:off x="0" y="5001768"/>
            <a:ext cx="9144000" cy="141732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43" name="Text 40"/>
          <p:cNvSpPr/>
          <p:nvPr/>
        </p:nvSpPr>
        <p:spPr>
          <a:xfrm>
            <a:off x="0" y="5001768"/>
            <a:ext cx="9144000" cy="1417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122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MAC Modern Distribution Co., Ltd.  ·  099-441-0222  ·  Silom Edge, Bangkok  ·  Since 2018</a:t>
            </a:r>
            <a:endParaRPr lang="en-US" sz="7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-1371600"/>
            <a:ext cx="4572000" cy="4572000"/>
          </a:xfrm>
          <a:prstGeom prst="ellipse">
            <a:avLst/>
          </a:prstGeom>
          <a:solidFill>
            <a:srgbClr val="2A5298">
              <a:alpha val="12000"/>
            </a:srgbClr>
          </a:solidFill>
          <a:ln w="12700">
            <a:solidFill>
              <a:srgbClr val="2A5298">
                <a:alpha val="12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858000" y="3200400"/>
            <a:ext cx="4114800" cy="4114800"/>
          </a:xfrm>
          <a:prstGeom prst="ellipse">
            <a:avLst/>
          </a:prstGeom>
          <a:solidFill>
            <a:srgbClr val="D4A017">
              <a:alpha val="8000"/>
            </a:srgbClr>
          </a:solidFill>
          <a:ln w="12700">
            <a:solidFill>
              <a:srgbClr val="D4A017">
                <a:alpha val="8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4992624"/>
            <a:ext cx="9144000" cy="4572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5" name="Shape 3"/>
          <p:cNvSpPr/>
          <p:nvPr/>
        </p:nvSpPr>
        <p:spPr>
          <a:xfrm>
            <a:off x="8275320" y="164592"/>
            <a:ext cx="841248" cy="658368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330184" y="219456"/>
            <a:ext cx="731520" cy="5486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457200" y="22860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kern="0" spc="3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PRODUCTS &amp; SERVICES</a:t>
            </a:r>
            <a:endParaRPr lang="en-US" sz="2600" dirty="0"/>
          </a:p>
        </p:txBody>
      </p:sp>
      <p:sp>
        <p:nvSpPr>
          <p:cNvPr id="8" name="Text 5"/>
          <p:cNvSpPr/>
          <p:nvPr/>
        </p:nvSpPr>
        <p:spPr>
          <a:xfrm>
            <a:off x="457200" y="713232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BAF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สินค้าและบริการของเรา  ·  End-to-End Solution ครบจบในที่เดียว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457200" y="1024128"/>
            <a:ext cx="8229600" cy="27432"/>
          </a:xfrm>
          <a:prstGeom prst="rect">
            <a:avLst/>
          </a:prstGeom>
          <a:solidFill>
            <a:srgbClr val="1E3360"/>
          </a:solidFill>
          <a:ln/>
        </p:spPr>
      </p:sp>
      <p:sp>
        <p:nvSpPr>
          <p:cNvPr id="10" name="Shape 7"/>
          <p:cNvSpPr/>
          <p:nvPr/>
        </p:nvSpPr>
        <p:spPr>
          <a:xfrm>
            <a:off x="347472" y="1170432"/>
            <a:ext cx="2788920" cy="3694176"/>
          </a:xfrm>
          <a:prstGeom prst="rect">
            <a:avLst/>
          </a:prstGeom>
          <a:solidFill>
            <a:srgbClr val="122040"/>
          </a:solidFill>
          <a:ln/>
          <a:effectLst>
            <a:outerShdw blurRad="177800" dist="635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347472" y="1170432"/>
            <a:ext cx="2788920" cy="54864"/>
          </a:xfrm>
          <a:prstGeom prst="rect">
            <a:avLst/>
          </a:prstGeom>
          <a:solidFill>
            <a:srgbClr val="1E6FD9"/>
          </a:solidFill>
          <a:ln/>
        </p:spPr>
      </p:sp>
      <p:sp>
        <p:nvSpPr>
          <p:cNvPr id="12" name="Text 9"/>
          <p:cNvSpPr/>
          <p:nvPr/>
        </p:nvSpPr>
        <p:spPr>
          <a:xfrm>
            <a:off x="457200" y="1188720"/>
            <a:ext cx="594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E6FD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</a:t>
            </a:r>
            <a:endParaRPr lang="en-US" sz="2800" dirty="0"/>
          </a:p>
        </p:txBody>
      </p:sp>
      <p:sp>
        <p:nvSpPr>
          <p:cNvPr id="13" name="Shape 10"/>
          <p:cNvSpPr/>
          <p:nvPr/>
        </p:nvSpPr>
        <p:spPr>
          <a:xfrm>
            <a:off x="2450592" y="1234440"/>
            <a:ext cx="566928" cy="566928"/>
          </a:xfrm>
          <a:prstGeom prst="ellipse">
            <a:avLst/>
          </a:prstGeom>
          <a:solidFill>
            <a:srgbClr val="1E6FD9"/>
          </a:solidFill>
          <a:ln/>
        </p:spPr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51176" y="1335024"/>
            <a:ext cx="365760" cy="36576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457200" y="1783080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Consulting &amp;</a:t>
            </a: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Solutions</a:t>
            </a:r>
            <a:endParaRPr lang="en-US" sz="1300" dirty="0"/>
          </a:p>
        </p:txBody>
      </p:sp>
      <p:sp>
        <p:nvSpPr>
          <p:cNvPr id="16" name="Text 12"/>
          <p:cNvSpPr/>
          <p:nvPr/>
        </p:nvSpPr>
        <p:spPr>
          <a:xfrm>
            <a:off x="457200" y="233172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1E6F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บริการให้คำปรึกษา</a:t>
            </a:r>
            <a:endParaRPr lang="en-US" sz="950" dirty="0"/>
          </a:p>
        </p:txBody>
      </p:sp>
      <p:sp>
        <p:nvSpPr>
          <p:cNvPr id="17" name="Shape 13"/>
          <p:cNvSpPr/>
          <p:nvPr/>
        </p:nvSpPr>
        <p:spPr>
          <a:xfrm>
            <a:off x="457200" y="2651760"/>
            <a:ext cx="2468880" cy="22860"/>
          </a:xfrm>
          <a:prstGeom prst="rect">
            <a:avLst/>
          </a:prstGeom>
          <a:solidFill>
            <a:srgbClr val="1E3360"/>
          </a:solidFill>
          <a:ln/>
        </p:spPr>
      </p:sp>
      <p:sp>
        <p:nvSpPr>
          <p:cNvPr id="18" name="Text 14"/>
          <p:cNvSpPr/>
          <p:nvPr/>
        </p:nvSpPr>
        <p:spPr>
          <a:xfrm>
            <a:off x="457200" y="2743200"/>
            <a:ext cx="2578608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5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วิเคราะห์ความต้องการและออกแบบระบบ IT</a:t>
            </a:r>
            <a:endParaRPr lang="en-US" sz="9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5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จัดหา Software License &amp; Anti-Virus</a:t>
            </a:r>
            <a:endParaRPr lang="en-US" sz="9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5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จัดหาสินค้าตามสเปค (TOR) ภาครัฐ/เอกชน</a:t>
            </a:r>
            <a:endParaRPr lang="en-US" sz="9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5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ติดตั้งและวางระบบโดยทีมมืออาชีพ</a:t>
            </a:r>
            <a:endParaRPr lang="en-US" sz="950" dirty="0"/>
          </a:p>
        </p:txBody>
      </p:sp>
      <p:sp>
        <p:nvSpPr>
          <p:cNvPr id="19" name="Shape 15"/>
          <p:cNvSpPr/>
          <p:nvPr/>
        </p:nvSpPr>
        <p:spPr>
          <a:xfrm>
            <a:off x="3291840" y="1170432"/>
            <a:ext cx="2788920" cy="3694176"/>
          </a:xfrm>
          <a:prstGeom prst="rect">
            <a:avLst/>
          </a:prstGeom>
          <a:solidFill>
            <a:srgbClr val="122040"/>
          </a:solidFill>
          <a:ln/>
          <a:effectLst>
            <a:outerShdw blurRad="177800" dist="635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3291840" y="1170432"/>
            <a:ext cx="2788920" cy="54864"/>
          </a:xfrm>
          <a:prstGeom prst="rect">
            <a:avLst/>
          </a:prstGeom>
          <a:solidFill>
            <a:srgbClr val="6A3DE8"/>
          </a:solidFill>
          <a:ln/>
        </p:spPr>
      </p:sp>
      <p:sp>
        <p:nvSpPr>
          <p:cNvPr id="21" name="Text 17"/>
          <p:cNvSpPr/>
          <p:nvPr/>
        </p:nvSpPr>
        <p:spPr>
          <a:xfrm>
            <a:off x="3401568" y="1188720"/>
            <a:ext cx="594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6A3DE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2800" dirty="0"/>
          </a:p>
        </p:txBody>
      </p:sp>
      <p:sp>
        <p:nvSpPr>
          <p:cNvPr id="22" name="Shape 18"/>
          <p:cNvSpPr/>
          <p:nvPr/>
        </p:nvSpPr>
        <p:spPr>
          <a:xfrm>
            <a:off x="5394960" y="1234440"/>
            <a:ext cx="566928" cy="566928"/>
          </a:xfrm>
          <a:prstGeom prst="ellipse">
            <a:avLst/>
          </a:prstGeom>
          <a:solidFill>
            <a:srgbClr val="6A3DE8"/>
          </a:solidFill>
          <a:ln/>
        </p:spPr>
      </p:sp>
      <p:pic>
        <p:nvPicPr>
          <p:cNvPr id="2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95544" y="1335024"/>
            <a:ext cx="365760" cy="365760"/>
          </a:xfrm>
          <a:prstGeom prst="rect">
            <a:avLst/>
          </a:prstGeom>
        </p:spPr>
      </p:pic>
      <p:sp>
        <p:nvSpPr>
          <p:cNvPr id="24" name="Text 19"/>
          <p:cNvSpPr/>
          <p:nvPr/>
        </p:nvSpPr>
        <p:spPr>
          <a:xfrm>
            <a:off x="3401568" y="1783080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Advanced IT &amp;</a:t>
            </a: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Solutions</a:t>
            </a:r>
            <a:endParaRPr lang="en-US" sz="1300" dirty="0"/>
          </a:p>
        </p:txBody>
      </p:sp>
      <p:sp>
        <p:nvSpPr>
          <p:cNvPr id="25" name="Text 20"/>
          <p:cNvSpPr/>
          <p:nvPr/>
        </p:nvSpPr>
        <p:spPr>
          <a:xfrm>
            <a:off x="3401568" y="233172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6A3D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โซลูชัน IT และ AI ขั้นสูง</a:t>
            </a:r>
            <a:endParaRPr lang="en-US" sz="950" dirty="0"/>
          </a:p>
        </p:txBody>
      </p:sp>
      <p:sp>
        <p:nvSpPr>
          <p:cNvPr id="26" name="Shape 21"/>
          <p:cNvSpPr/>
          <p:nvPr/>
        </p:nvSpPr>
        <p:spPr>
          <a:xfrm>
            <a:off x="3401568" y="2651760"/>
            <a:ext cx="2468880" cy="22860"/>
          </a:xfrm>
          <a:prstGeom prst="rect">
            <a:avLst/>
          </a:prstGeom>
          <a:solidFill>
            <a:srgbClr val="1E3360"/>
          </a:solidFill>
          <a:ln/>
        </p:spPr>
      </p:sp>
      <p:sp>
        <p:nvSpPr>
          <p:cNvPr id="27" name="Text 22"/>
          <p:cNvSpPr/>
          <p:nvPr/>
        </p:nvSpPr>
        <p:spPr>
          <a:xfrm>
            <a:off x="3401568" y="2743200"/>
            <a:ext cx="2578608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5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คอมพิวเตอร์สเปคสูงสำหรับ AI / ML</a:t>
            </a:r>
            <a:endParaRPr lang="en-US" sz="9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5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Server, Network และ Data Center</a:t>
            </a:r>
            <a:endParaRPr lang="en-US" sz="9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5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GPU Workstation สำหรับงานวิจัย</a:t>
            </a:r>
            <a:endParaRPr lang="en-US" sz="9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5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ติดตั้งและ Config โดยผู้เชี่ยวชาญ</a:t>
            </a:r>
            <a:endParaRPr lang="en-US" sz="950" dirty="0"/>
          </a:p>
        </p:txBody>
      </p:sp>
      <p:sp>
        <p:nvSpPr>
          <p:cNvPr id="28" name="Shape 23"/>
          <p:cNvSpPr/>
          <p:nvPr/>
        </p:nvSpPr>
        <p:spPr>
          <a:xfrm>
            <a:off x="6236208" y="1170432"/>
            <a:ext cx="2788920" cy="3694176"/>
          </a:xfrm>
          <a:prstGeom prst="rect">
            <a:avLst/>
          </a:prstGeom>
          <a:solidFill>
            <a:srgbClr val="122040"/>
          </a:solidFill>
          <a:ln/>
          <a:effectLst>
            <a:outerShdw blurRad="177800" dist="635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9" name="Shape 24"/>
          <p:cNvSpPr/>
          <p:nvPr/>
        </p:nvSpPr>
        <p:spPr>
          <a:xfrm>
            <a:off x="6236208" y="1170432"/>
            <a:ext cx="2788920" cy="54864"/>
          </a:xfrm>
          <a:prstGeom prst="rect">
            <a:avLst/>
          </a:prstGeom>
          <a:solidFill>
            <a:srgbClr val="0FA3B1"/>
          </a:solidFill>
          <a:ln/>
        </p:spPr>
      </p:sp>
      <p:sp>
        <p:nvSpPr>
          <p:cNvPr id="30" name="Text 25"/>
          <p:cNvSpPr/>
          <p:nvPr/>
        </p:nvSpPr>
        <p:spPr>
          <a:xfrm>
            <a:off x="6345936" y="1188720"/>
            <a:ext cx="594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A3B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2800" dirty="0"/>
          </a:p>
        </p:txBody>
      </p:sp>
      <p:sp>
        <p:nvSpPr>
          <p:cNvPr id="31" name="Shape 26"/>
          <p:cNvSpPr/>
          <p:nvPr/>
        </p:nvSpPr>
        <p:spPr>
          <a:xfrm>
            <a:off x="8339328" y="1234440"/>
            <a:ext cx="566928" cy="566928"/>
          </a:xfrm>
          <a:prstGeom prst="ellipse">
            <a:avLst/>
          </a:prstGeom>
          <a:solidFill>
            <a:srgbClr val="0FA3B1"/>
          </a:solidFill>
          <a:ln/>
        </p:spPr>
      </p:sp>
      <p:pic>
        <p:nvPicPr>
          <p:cNvPr id="3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39912" y="1335024"/>
            <a:ext cx="365760" cy="365760"/>
          </a:xfrm>
          <a:prstGeom prst="rect">
            <a:avLst/>
          </a:prstGeom>
        </p:spPr>
      </p:pic>
      <p:sp>
        <p:nvSpPr>
          <p:cNvPr id="33" name="Text 27"/>
          <p:cNvSpPr/>
          <p:nvPr/>
        </p:nvSpPr>
        <p:spPr>
          <a:xfrm>
            <a:off x="6345936" y="1783080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Sourcing &amp;</a:t>
            </a: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Logistics</a:t>
            </a:r>
            <a:endParaRPr lang="en-US" sz="1300" dirty="0"/>
          </a:p>
        </p:txBody>
      </p:sp>
      <p:sp>
        <p:nvSpPr>
          <p:cNvPr id="34" name="Text 28"/>
          <p:cNvSpPr/>
          <p:nvPr/>
        </p:nvSpPr>
        <p:spPr>
          <a:xfrm>
            <a:off x="6345936" y="233172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0FA3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จัดหาสินค้าและโลจิสติกส์</a:t>
            </a:r>
            <a:endParaRPr lang="en-US" sz="950" dirty="0"/>
          </a:p>
        </p:txBody>
      </p:sp>
      <p:sp>
        <p:nvSpPr>
          <p:cNvPr id="35" name="Shape 29"/>
          <p:cNvSpPr/>
          <p:nvPr/>
        </p:nvSpPr>
        <p:spPr>
          <a:xfrm>
            <a:off x="6345936" y="2651760"/>
            <a:ext cx="2468880" cy="22860"/>
          </a:xfrm>
          <a:prstGeom prst="rect">
            <a:avLst/>
          </a:prstGeom>
          <a:solidFill>
            <a:srgbClr val="1E3360"/>
          </a:solidFill>
          <a:ln/>
        </p:spPr>
      </p:sp>
      <p:sp>
        <p:nvSpPr>
          <p:cNvPr id="36" name="Text 30"/>
          <p:cNvSpPr/>
          <p:nvPr/>
        </p:nvSpPr>
        <p:spPr>
          <a:xfrm>
            <a:off x="6345936" y="2743200"/>
            <a:ext cx="2578608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5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IT, Electronics, Home Appliances ชั้นนำ</a:t>
            </a:r>
            <a:endParaRPr lang="en-US" sz="9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5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รับประกันจากศูนย์บริการโดยตรง</a:t>
            </a:r>
            <a:endParaRPr lang="en-US" sz="9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5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คลังสินค้ามาตรฐาน Logistplus (VST ECS)</a:t>
            </a:r>
            <a:endParaRPr lang="en-US" sz="9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5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จัดส่งทั่วประเทศรวดเร็วปลอดภัย</a:t>
            </a:r>
            <a:endParaRPr lang="en-US" sz="950" dirty="0"/>
          </a:p>
        </p:txBody>
      </p:sp>
      <p:sp>
        <p:nvSpPr>
          <p:cNvPr id="37" name="Shape 31"/>
          <p:cNvSpPr/>
          <p:nvPr/>
        </p:nvSpPr>
        <p:spPr>
          <a:xfrm>
            <a:off x="0" y="5001768"/>
            <a:ext cx="9144000" cy="141732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38" name="Text 32"/>
          <p:cNvSpPr/>
          <p:nvPr/>
        </p:nvSpPr>
        <p:spPr>
          <a:xfrm>
            <a:off x="0" y="5001768"/>
            <a:ext cx="9144000" cy="1417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122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MAC Modern Distribution Co., Ltd.  ·  099-441-0222  ·  Silom Edge, Bangkok  ·  Since 2018</a:t>
            </a:r>
            <a:endParaRPr lang="en-US" sz="7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7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3" name="Shape 1"/>
          <p:cNvSpPr/>
          <p:nvPr/>
        </p:nvSpPr>
        <p:spPr>
          <a:xfrm>
            <a:off x="8275320" y="109728"/>
            <a:ext cx="841248" cy="658368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330184" y="164592"/>
            <a:ext cx="731520" cy="54864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411480" y="164592"/>
            <a:ext cx="36576" cy="347472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6" name="Text 3"/>
          <p:cNvSpPr/>
          <p:nvPr/>
        </p:nvSpPr>
        <p:spPr>
          <a:xfrm>
            <a:off x="521208" y="164592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WE WORK · กระบวนการทำงาน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411480" y="59436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เราดูแลลูกค้าตั้งแต่ต้นจนจบ — ไม่ใช้ Subcontract ทุกขั้นตอนโดยทีมผู้เชี่ยวชาญของเรา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411480" y="960120"/>
            <a:ext cx="2788920" cy="329184"/>
          </a:xfrm>
          <a:prstGeom prst="rect">
            <a:avLst/>
          </a:prstGeom>
          <a:solidFill>
            <a:srgbClr val="1E6FD9"/>
          </a:solidFill>
          <a:ln/>
        </p:spPr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" y="1005840"/>
            <a:ext cx="228600" cy="22860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795528" y="960120"/>
            <a:ext cx="2331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ตัวแทนจำหน่ายอย่างเป็นทางการ</a:t>
            </a:r>
            <a:endParaRPr lang="en-US" sz="900" dirty="0"/>
          </a:p>
        </p:txBody>
      </p:sp>
      <p:sp>
        <p:nvSpPr>
          <p:cNvPr id="11" name="Shape 7"/>
          <p:cNvSpPr/>
          <p:nvPr/>
        </p:nvSpPr>
        <p:spPr>
          <a:xfrm>
            <a:off x="3337560" y="960120"/>
            <a:ext cx="2788920" cy="329184"/>
          </a:xfrm>
          <a:prstGeom prst="rect">
            <a:avLst/>
          </a:prstGeom>
          <a:solidFill>
            <a:srgbClr val="0EA574"/>
          </a:solidFill>
          <a:ln/>
        </p:spPr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9000" y="1005840"/>
            <a:ext cx="228600" cy="22860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3721608" y="960120"/>
            <a:ext cx="2331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สินค้าของแท้ 100% + รับประกัน</a:t>
            </a:r>
            <a:endParaRPr lang="en-US" sz="900" dirty="0"/>
          </a:p>
        </p:txBody>
      </p:sp>
      <p:sp>
        <p:nvSpPr>
          <p:cNvPr id="14" name="Shape 9"/>
          <p:cNvSpPr/>
          <p:nvPr/>
        </p:nvSpPr>
        <p:spPr>
          <a:xfrm>
            <a:off x="6263640" y="960120"/>
            <a:ext cx="2788920" cy="329184"/>
          </a:xfrm>
          <a:prstGeom prst="rect">
            <a:avLst/>
          </a:prstGeom>
          <a:solidFill>
            <a:srgbClr val="0FA3B1"/>
          </a:solidFill>
          <a:ln/>
        </p:spPr>
      </p:sp>
      <p:pic>
        <p:nvPicPr>
          <p:cNvPr id="15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55080" y="1005840"/>
            <a:ext cx="228600" cy="228600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6647688" y="960120"/>
            <a:ext cx="2331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Logistplus Warehouse VST ECS 24hr</a:t>
            </a:r>
            <a:endParaRPr lang="en-US" sz="900" dirty="0"/>
          </a:p>
        </p:txBody>
      </p:sp>
      <p:sp>
        <p:nvSpPr>
          <p:cNvPr id="17" name="Shape 11"/>
          <p:cNvSpPr/>
          <p:nvPr/>
        </p:nvSpPr>
        <p:spPr>
          <a:xfrm>
            <a:off x="822960" y="2743200"/>
            <a:ext cx="7498080" cy="45720"/>
          </a:xfrm>
          <a:prstGeom prst="rect">
            <a:avLst/>
          </a:prstGeom>
          <a:solidFill>
            <a:srgbClr val="CCDBEE"/>
          </a:solidFill>
          <a:ln/>
        </p:spPr>
      </p:sp>
      <p:sp>
        <p:nvSpPr>
          <p:cNvPr id="18" name="Shape 12"/>
          <p:cNvSpPr/>
          <p:nvPr/>
        </p:nvSpPr>
        <p:spPr>
          <a:xfrm>
            <a:off x="594360" y="2944368"/>
            <a:ext cx="1481328" cy="187452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9" name="Shape 13"/>
          <p:cNvSpPr/>
          <p:nvPr/>
        </p:nvSpPr>
        <p:spPr>
          <a:xfrm>
            <a:off x="594360" y="2944368"/>
            <a:ext cx="1481328" cy="45720"/>
          </a:xfrm>
          <a:prstGeom prst="rect">
            <a:avLst/>
          </a:prstGeom>
          <a:solidFill>
            <a:srgbClr val="1E6FD9"/>
          </a:solidFill>
          <a:ln/>
        </p:spPr>
      </p:sp>
      <p:sp>
        <p:nvSpPr>
          <p:cNvPr id="20" name="Shape 14"/>
          <p:cNvSpPr/>
          <p:nvPr/>
        </p:nvSpPr>
        <p:spPr>
          <a:xfrm>
            <a:off x="1143000" y="2578608"/>
            <a:ext cx="347472" cy="347472"/>
          </a:xfrm>
          <a:prstGeom prst="ellipse">
            <a:avLst/>
          </a:prstGeom>
          <a:solidFill>
            <a:srgbClr val="1E6FD9"/>
          </a:solidFill>
          <a:ln/>
        </p:spPr>
      </p:sp>
      <p:sp>
        <p:nvSpPr>
          <p:cNvPr id="21" name="Text 15"/>
          <p:cNvSpPr/>
          <p:nvPr/>
        </p:nvSpPr>
        <p:spPr>
          <a:xfrm>
            <a:off x="1143000" y="2578608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1300" dirty="0"/>
          </a:p>
        </p:txBody>
      </p:sp>
      <p:sp>
        <p:nvSpPr>
          <p:cNvPr id="22" name="Shape 16"/>
          <p:cNvSpPr/>
          <p:nvPr/>
        </p:nvSpPr>
        <p:spPr>
          <a:xfrm>
            <a:off x="1088136" y="3017520"/>
            <a:ext cx="457200" cy="457200"/>
          </a:xfrm>
          <a:prstGeom prst="ellipse">
            <a:avLst/>
          </a:prstGeom>
          <a:solidFill>
            <a:srgbClr val="1E6FD9"/>
          </a:solidFill>
          <a:ln/>
        </p:spPr>
      </p:sp>
      <p:pic>
        <p:nvPicPr>
          <p:cNvPr id="23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70432" y="3099816"/>
            <a:ext cx="292608" cy="292608"/>
          </a:xfrm>
          <a:prstGeom prst="rect">
            <a:avLst/>
          </a:prstGeom>
        </p:spPr>
      </p:pic>
      <p:sp>
        <p:nvSpPr>
          <p:cNvPr id="24" name="Text 17"/>
          <p:cNvSpPr/>
          <p:nvPr/>
        </p:nvSpPr>
        <p:spPr>
          <a:xfrm>
            <a:off x="640080" y="3547872"/>
            <a:ext cx="13898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F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รับฟัง</a:t>
            </a:r>
            <a:endParaRPr lang="en-US" sz="1050" dirty="0"/>
          </a:p>
          <a:p>
            <a:pPr marL="0" indent="0">
              <a:buNone/>
            </a:pPr>
            <a:r>
              <a:rPr lang="en-US" sz="1050" b="1" dirty="0">
                <a:solidFill>
                  <a:srgbClr val="0F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ความต้องการ</a:t>
            </a:r>
            <a:endParaRPr lang="en-US" sz="1050" dirty="0"/>
          </a:p>
        </p:txBody>
      </p:sp>
      <p:sp>
        <p:nvSpPr>
          <p:cNvPr id="25" name="Text 18"/>
          <p:cNvSpPr/>
          <p:nvPr/>
        </p:nvSpPr>
        <p:spPr>
          <a:xfrm>
            <a:off x="640080" y="4041648"/>
            <a:ext cx="1389888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55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วิเคราะห์ TOR งบประมาณ และเป้าหมายองค์กร</a:t>
            </a:r>
            <a:endParaRPr lang="en-US" sz="850" dirty="0"/>
          </a:p>
        </p:txBody>
      </p:sp>
      <p:sp>
        <p:nvSpPr>
          <p:cNvPr id="26" name="Shape 19"/>
          <p:cNvSpPr/>
          <p:nvPr/>
        </p:nvSpPr>
        <p:spPr>
          <a:xfrm>
            <a:off x="2194560" y="2944368"/>
            <a:ext cx="1481328" cy="187452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7" name="Shape 20"/>
          <p:cNvSpPr/>
          <p:nvPr/>
        </p:nvSpPr>
        <p:spPr>
          <a:xfrm>
            <a:off x="2194560" y="2944368"/>
            <a:ext cx="1481328" cy="45720"/>
          </a:xfrm>
          <a:prstGeom prst="rect">
            <a:avLst/>
          </a:prstGeom>
          <a:solidFill>
            <a:srgbClr val="6A3DE8"/>
          </a:solidFill>
          <a:ln/>
        </p:spPr>
      </p:sp>
      <p:sp>
        <p:nvSpPr>
          <p:cNvPr id="28" name="Shape 21"/>
          <p:cNvSpPr/>
          <p:nvPr/>
        </p:nvSpPr>
        <p:spPr>
          <a:xfrm>
            <a:off x="2743200" y="2578608"/>
            <a:ext cx="347472" cy="347472"/>
          </a:xfrm>
          <a:prstGeom prst="ellipse">
            <a:avLst/>
          </a:prstGeom>
          <a:solidFill>
            <a:srgbClr val="6A3DE8"/>
          </a:solidFill>
          <a:ln/>
        </p:spPr>
      </p:sp>
      <p:sp>
        <p:nvSpPr>
          <p:cNvPr id="29" name="Text 22"/>
          <p:cNvSpPr/>
          <p:nvPr/>
        </p:nvSpPr>
        <p:spPr>
          <a:xfrm>
            <a:off x="2743200" y="2578608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1300" dirty="0"/>
          </a:p>
        </p:txBody>
      </p:sp>
      <p:sp>
        <p:nvSpPr>
          <p:cNvPr id="30" name="Shape 23"/>
          <p:cNvSpPr/>
          <p:nvPr/>
        </p:nvSpPr>
        <p:spPr>
          <a:xfrm>
            <a:off x="2688336" y="3017520"/>
            <a:ext cx="457200" cy="457200"/>
          </a:xfrm>
          <a:prstGeom prst="ellipse">
            <a:avLst/>
          </a:prstGeom>
          <a:solidFill>
            <a:srgbClr val="6A3DE8"/>
          </a:solidFill>
          <a:ln/>
        </p:spPr>
      </p:sp>
      <p:pic>
        <p:nvPicPr>
          <p:cNvPr id="31" name="Image 5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70632" y="3099816"/>
            <a:ext cx="292608" cy="292608"/>
          </a:xfrm>
          <a:prstGeom prst="rect">
            <a:avLst/>
          </a:prstGeom>
        </p:spPr>
      </p:pic>
      <p:sp>
        <p:nvSpPr>
          <p:cNvPr id="32" name="Text 24"/>
          <p:cNvSpPr/>
          <p:nvPr/>
        </p:nvSpPr>
        <p:spPr>
          <a:xfrm>
            <a:off x="2240280" y="3547872"/>
            <a:ext cx="13898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F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ออกแบบ</a:t>
            </a:r>
            <a:endParaRPr lang="en-US" sz="1050" dirty="0"/>
          </a:p>
          <a:p>
            <a:pPr marL="0" indent="0">
              <a:buNone/>
            </a:pPr>
            <a:r>
              <a:rPr lang="en-US" sz="1050" b="1" dirty="0">
                <a:solidFill>
                  <a:srgbClr val="0F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โซลูชัน</a:t>
            </a:r>
            <a:endParaRPr lang="en-US" sz="1050" dirty="0"/>
          </a:p>
        </p:txBody>
      </p:sp>
      <p:sp>
        <p:nvSpPr>
          <p:cNvPr id="33" name="Text 25"/>
          <p:cNvSpPr/>
          <p:nvPr/>
        </p:nvSpPr>
        <p:spPr>
          <a:xfrm>
            <a:off x="2240280" y="4041648"/>
            <a:ext cx="1389888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55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เสนอสเปคและแผนที่เหมาะสม พร้อมใบเสนอราคา</a:t>
            </a:r>
            <a:endParaRPr lang="en-US" sz="850" dirty="0"/>
          </a:p>
        </p:txBody>
      </p:sp>
      <p:sp>
        <p:nvSpPr>
          <p:cNvPr id="34" name="Shape 26"/>
          <p:cNvSpPr/>
          <p:nvPr/>
        </p:nvSpPr>
        <p:spPr>
          <a:xfrm>
            <a:off x="3794760" y="2944368"/>
            <a:ext cx="1481328" cy="187452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5" name="Shape 27"/>
          <p:cNvSpPr/>
          <p:nvPr/>
        </p:nvSpPr>
        <p:spPr>
          <a:xfrm>
            <a:off x="3794760" y="2944368"/>
            <a:ext cx="1481328" cy="45720"/>
          </a:xfrm>
          <a:prstGeom prst="rect">
            <a:avLst/>
          </a:prstGeom>
          <a:solidFill>
            <a:srgbClr val="0FA3B1"/>
          </a:solidFill>
          <a:ln/>
        </p:spPr>
      </p:sp>
      <p:sp>
        <p:nvSpPr>
          <p:cNvPr id="36" name="Shape 28"/>
          <p:cNvSpPr/>
          <p:nvPr/>
        </p:nvSpPr>
        <p:spPr>
          <a:xfrm>
            <a:off x="4343400" y="2578608"/>
            <a:ext cx="347472" cy="347472"/>
          </a:xfrm>
          <a:prstGeom prst="ellipse">
            <a:avLst/>
          </a:prstGeom>
          <a:solidFill>
            <a:srgbClr val="0FA3B1"/>
          </a:solidFill>
          <a:ln/>
        </p:spPr>
      </p:sp>
      <p:sp>
        <p:nvSpPr>
          <p:cNvPr id="37" name="Text 29"/>
          <p:cNvSpPr/>
          <p:nvPr/>
        </p:nvSpPr>
        <p:spPr>
          <a:xfrm>
            <a:off x="4343400" y="2578608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1300" dirty="0"/>
          </a:p>
        </p:txBody>
      </p:sp>
      <p:sp>
        <p:nvSpPr>
          <p:cNvPr id="38" name="Shape 30"/>
          <p:cNvSpPr/>
          <p:nvPr/>
        </p:nvSpPr>
        <p:spPr>
          <a:xfrm>
            <a:off x="4288536" y="3017520"/>
            <a:ext cx="457200" cy="457200"/>
          </a:xfrm>
          <a:prstGeom prst="ellipse">
            <a:avLst/>
          </a:prstGeom>
          <a:solidFill>
            <a:srgbClr val="0FA3B1"/>
          </a:solidFill>
          <a:ln/>
        </p:spPr>
      </p:sp>
      <p:pic>
        <p:nvPicPr>
          <p:cNvPr id="39" name="Image 6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70832" y="3099816"/>
            <a:ext cx="292608" cy="292608"/>
          </a:xfrm>
          <a:prstGeom prst="rect">
            <a:avLst/>
          </a:prstGeom>
        </p:spPr>
      </p:pic>
      <p:sp>
        <p:nvSpPr>
          <p:cNvPr id="40" name="Text 31"/>
          <p:cNvSpPr/>
          <p:nvPr/>
        </p:nvSpPr>
        <p:spPr>
          <a:xfrm>
            <a:off x="3840480" y="3547872"/>
            <a:ext cx="13898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F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จัดหาและ</a:t>
            </a:r>
            <a:endParaRPr lang="en-US" sz="1050" dirty="0"/>
          </a:p>
          <a:p>
            <a:pPr marL="0" indent="0">
              <a:buNone/>
            </a:pPr>
            <a:r>
              <a:rPr lang="en-US" sz="1050" b="1" dirty="0">
                <a:solidFill>
                  <a:srgbClr val="0F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จัดส่ง</a:t>
            </a:r>
            <a:endParaRPr lang="en-US" sz="1050" dirty="0"/>
          </a:p>
        </p:txBody>
      </p:sp>
      <p:sp>
        <p:nvSpPr>
          <p:cNvPr id="41" name="Text 32"/>
          <p:cNvSpPr/>
          <p:nvPr/>
        </p:nvSpPr>
        <p:spPr>
          <a:xfrm>
            <a:off x="3840480" y="4041648"/>
            <a:ext cx="1389888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55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สินค้าของแท้จาก Brand ชั้นนำ ส่งตรงหน้างาน</a:t>
            </a:r>
            <a:endParaRPr lang="en-US" sz="850" dirty="0"/>
          </a:p>
        </p:txBody>
      </p:sp>
      <p:sp>
        <p:nvSpPr>
          <p:cNvPr id="42" name="Shape 33"/>
          <p:cNvSpPr/>
          <p:nvPr/>
        </p:nvSpPr>
        <p:spPr>
          <a:xfrm>
            <a:off x="5394960" y="2944368"/>
            <a:ext cx="1481328" cy="187452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43" name="Shape 34"/>
          <p:cNvSpPr/>
          <p:nvPr/>
        </p:nvSpPr>
        <p:spPr>
          <a:xfrm>
            <a:off x="5394960" y="2944368"/>
            <a:ext cx="1481328" cy="45720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44" name="Shape 35"/>
          <p:cNvSpPr/>
          <p:nvPr/>
        </p:nvSpPr>
        <p:spPr>
          <a:xfrm>
            <a:off x="5943600" y="2578608"/>
            <a:ext cx="347472" cy="347472"/>
          </a:xfrm>
          <a:prstGeom prst="ellipse">
            <a:avLst/>
          </a:prstGeom>
          <a:solidFill>
            <a:srgbClr val="D4A017"/>
          </a:solidFill>
          <a:ln/>
        </p:spPr>
      </p:sp>
      <p:sp>
        <p:nvSpPr>
          <p:cNvPr id="45" name="Text 36"/>
          <p:cNvSpPr/>
          <p:nvPr/>
        </p:nvSpPr>
        <p:spPr>
          <a:xfrm>
            <a:off x="5943600" y="2578608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1300" dirty="0"/>
          </a:p>
        </p:txBody>
      </p:sp>
      <p:sp>
        <p:nvSpPr>
          <p:cNvPr id="46" name="Shape 37"/>
          <p:cNvSpPr/>
          <p:nvPr/>
        </p:nvSpPr>
        <p:spPr>
          <a:xfrm>
            <a:off x="5888736" y="3017520"/>
            <a:ext cx="457200" cy="457200"/>
          </a:xfrm>
          <a:prstGeom prst="ellipse">
            <a:avLst/>
          </a:prstGeom>
          <a:solidFill>
            <a:srgbClr val="D4A017"/>
          </a:solidFill>
          <a:ln/>
        </p:spPr>
      </p:sp>
      <p:pic>
        <p:nvPicPr>
          <p:cNvPr id="47" name="Image 7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971032" y="3099816"/>
            <a:ext cx="292608" cy="292608"/>
          </a:xfrm>
          <a:prstGeom prst="rect">
            <a:avLst/>
          </a:prstGeom>
        </p:spPr>
      </p:pic>
      <p:sp>
        <p:nvSpPr>
          <p:cNvPr id="48" name="Text 38"/>
          <p:cNvSpPr/>
          <p:nvPr/>
        </p:nvSpPr>
        <p:spPr>
          <a:xfrm>
            <a:off x="5440680" y="3547872"/>
            <a:ext cx="13898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F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ติดตั้งและ</a:t>
            </a:r>
            <a:endParaRPr lang="en-US" sz="1050" dirty="0"/>
          </a:p>
          <a:p>
            <a:pPr marL="0" indent="0">
              <a:buNone/>
            </a:pPr>
            <a:r>
              <a:rPr lang="en-US" sz="1050" b="1" dirty="0">
                <a:solidFill>
                  <a:srgbClr val="0F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ทดสอบ</a:t>
            </a:r>
            <a:endParaRPr lang="en-US" sz="1050" dirty="0"/>
          </a:p>
        </p:txBody>
      </p:sp>
      <p:sp>
        <p:nvSpPr>
          <p:cNvPr id="49" name="Text 39"/>
          <p:cNvSpPr/>
          <p:nvPr/>
        </p:nvSpPr>
        <p:spPr>
          <a:xfrm>
            <a:off x="5440680" y="4041648"/>
            <a:ext cx="1389888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55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ทีมช่างมืออาชีพ Config และทดสอบระบบให้พร้อม</a:t>
            </a:r>
            <a:endParaRPr lang="en-US" sz="850" dirty="0"/>
          </a:p>
        </p:txBody>
      </p:sp>
      <p:sp>
        <p:nvSpPr>
          <p:cNvPr id="50" name="Shape 40"/>
          <p:cNvSpPr/>
          <p:nvPr/>
        </p:nvSpPr>
        <p:spPr>
          <a:xfrm>
            <a:off x="6995160" y="2944368"/>
            <a:ext cx="1481328" cy="187452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1" name="Shape 41"/>
          <p:cNvSpPr/>
          <p:nvPr/>
        </p:nvSpPr>
        <p:spPr>
          <a:xfrm>
            <a:off x="6995160" y="2944368"/>
            <a:ext cx="1481328" cy="45720"/>
          </a:xfrm>
          <a:prstGeom prst="rect">
            <a:avLst/>
          </a:prstGeom>
          <a:solidFill>
            <a:srgbClr val="0EA574"/>
          </a:solidFill>
          <a:ln/>
        </p:spPr>
      </p:sp>
      <p:sp>
        <p:nvSpPr>
          <p:cNvPr id="52" name="Shape 42"/>
          <p:cNvSpPr/>
          <p:nvPr/>
        </p:nvSpPr>
        <p:spPr>
          <a:xfrm>
            <a:off x="7543800" y="2578608"/>
            <a:ext cx="347472" cy="347472"/>
          </a:xfrm>
          <a:prstGeom prst="ellipse">
            <a:avLst/>
          </a:prstGeom>
          <a:solidFill>
            <a:srgbClr val="0EA574"/>
          </a:solidFill>
          <a:ln/>
        </p:spPr>
      </p:sp>
      <p:sp>
        <p:nvSpPr>
          <p:cNvPr id="53" name="Text 43"/>
          <p:cNvSpPr/>
          <p:nvPr/>
        </p:nvSpPr>
        <p:spPr>
          <a:xfrm>
            <a:off x="7543800" y="2578608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</a:t>
            </a:r>
            <a:endParaRPr lang="en-US" sz="1300" dirty="0"/>
          </a:p>
        </p:txBody>
      </p:sp>
      <p:sp>
        <p:nvSpPr>
          <p:cNvPr id="54" name="Shape 44"/>
          <p:cNvSpPr/>
          <p:nvPr/>
        </p:nvSpPr>
        <p:spPr>
          <a:xfrm>
            <a:off x="7488936" y="3017520"/>
            <a:ext cx="457200" cy="457200"/>
          </a:xfrm>
          <a:prstGeom prst="ellipse">
            <a:avLst/>
          </a:prstGeom>
          <a:solidFill>
            <a:srgbClr val="0EA574"/>
          </a:solidFill>
          <a:ln/>
        </p:spPr>
      </p:sp>
      <p:pic>
        <p:nvPicPr>
          <p:cNvPr id="55" name="Image 8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571232" y="3099816"/>
            <a:ext cx="292608" cy="292608"/>
          </a:xfrm>
          <a:prstGeom prst="rect">
            <a:avLst/>
          </a:prstGeom>
        </p:spPr>
      </p:pic>
      <p:sp>
        <p:nvSpPr>
          <p:cNvPr id="56" name="Text 45"/>
          <p:cNvSpPr/>
          <p:nvPr/>
        </p:nvSpPr>
        <p:spPr>
          <a:xfrm>
            <a:off x="7040880" y="3547872"/>
            <a:ext cx="13898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F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After-Sales</a:t>
            </a:r>
            <a:endParaRPr lang="en-US" sz="1050" dirty="0"/>
          </a:p>
          <a:p>
            <a:pPr marL="0" indent="0">
              <a:buNone/>
            </a:pPr>
            <a:r>
              <a:rPr lang="en-US" sz="1050" b="1" dirty="0">
                <a:solidFill>
                  <a:srgbClr val="0F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</a:t>
            </a:r>
            <a:endParaRPr lang="en-US" sz="1050" dirty="0"/>
          </a:p>
        </p:txBody>
      </p:sp>
      <p:sp>
        <p:nvSpPr>
          <p:cNvPr id="57" name="Text 46"/>
          <p:cNvSpPr/>
          <p:nvPr/>
        </p:nvSpPr>
        <p:spPr>
          <a:xfrm>
            <a:off x="7040880" y="4041648"/>
            <a:ext cx="1389888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55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รับประกัน ซ่อมบำรุง อัปเดตตลอดอายุการใช้งาน</a:t>
            </a:r>
            <a:endParaRPr lang="en-US" sz="850" dirty="0"/>
          </a:p>
        </p:txBody>
      </p:sp>
      <p:sp>
        <p:nvSpPr>
          <p:cNvPr id="58" name="Text 47"/>
          <p:cNvSpPr/>
          <p:nvPr/>
        </p:nvSpPr>
        <p:spPr>
          <a:xfrm>
            <a:off x="1810512" y="2633472"/>
            <a:ext cx="320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AABBD0"/>
                </a:solidFill>
              </a:rPr>
              <a:t>→</a:t>
            </a:r>
            <a:endParaRPr lang="en-US" sz="1400" dirty="0"/>
          </a:p>
        </p:txBody>
      </p:sp>
      <p:sp>
        <p:nvSpPr>
          <p:cNvPr id="59" name="Text 48"/>
          <p:cNvSpPr/>
          <p:nvPr/>
        </p:nvSpPr>
        <p:spPr>
          <a:xfrm>
            <a:off x="3410712" y="2633472"/>
            <a:ext cx="320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AABBD0"/>
                </a:solidFill>
              </a:rPr>
              <a:t>→</a:t>
            </a:r>
            <a:endParaRPr lang="en-US" sz="1400" dirty="0"/>
          </a:p>
        </p:txBody>
      </p:sp>
      <p:sp>
        <p:nvSpPr>
          <p:cNvPr id="60" name="Text 49"/>
          <p:cNvSpPr/>
          <p:nvPr/>
        </p:nvSpPr>
        <p:spPr>
          <a:xfrm>
            <a:off x="5010912" y="2633472"/>
            <a:ext cx="320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AABBD0"/>
                </a:solidFill>
              </a:rPr>
              <a:t>→</a:t>
            </a:r>
            <a:endParaRPr lang="en-US" sz="1400" dirty="0"/>
          </a:p>
        </p:txBody>
      </p:sp>
      <p:sp>
        <p:nvSpPr>
          <p:cNvPr id="61" name="Text 50"/>
          <p:cNvSpPr/>
          <p:nvPr/>
        </p:nvSpPr>
        <p:spPr>
          <a:xfrm>
            <a:off x="6611112" y="2633472"/>
            <a:ext cx="320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AABBD0"/>
                </a:solidFill>
              </a:rPr>
              <a:t>→</a:t>
            </a:r>
            <a:endParaRPr lang="en-US" sz="1400" dirty="0"/>
          </a:p>
        </p:txBody>
      </p:sp>
      <p:sp>
        <p:nvSpPr>
          <p:cNvPr id="62" name="Shape 51"/>
          <p:cNvSpPr/>
          <p:nvPr/>
        </p:nvSpPr>
        <p:spPr>
          <a:xfrm>
            <a:off x="0" y="5001768"/>
            <a:ext cx="9144000" cy="141732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63" name="Text 52"/>
          <p:cNvSpPr/>
          <p:nvPr/>
        </p:nvSpPr>
        <p:spPr>
          <a:xfrm>
            <a:off x="0" y="5001768"/>
            <a:ext cx="9144000" cy="1417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122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MAC Modern Distribution Co., Ltd.  ·  099-441-0222  ·  Silom Edge, Bangkok  ·  Since 2018</a:t>
            </a:r>
            <a:endParaRPr lang="en-US" sz="7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-1371600"/>
            <a:ext cx="4572000" cy="4572000"/>
          </a:xfrm>
          <a:prstGeom prst="ellipse">
            <a:avLst/>
          </a:prstGeom>
          <a:solidFill>
            <a:srgbClr val="2A5298">
              <a:alpha val="12000"/>
            </a:srgbClr>
          </a:solidFill>
          <a:ln w="12700">
            <a:solidFill>
              <a:srgbClr val="2A5298">
                <a:alpha val="12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858000" y="3200400"/>
            <a:ext cx="4114800" cy="4114800"/>
          </a:xfrm>
          <a:prstGeom prst="ellipse">
            <a:avLst/>
          </a:prstGeom>
          <a:solidFill>
            <a:srgbClr val="D4A017">
              <a:alpha val="8000"/>
            </a:srgbClr>
          </a:solidFill>
          <a:ln w="12700">
            <a:solidFill>
              <a:srgbClr val="D4A017">
                <a:alpha val="8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4992624"/>
            <a:ext cx="9144000" cy="4572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5" name="Shape 3"/>
          <p:cNvSpPr/>
          <p:nvPr/>
        </p:nvSpPr>
        <p:spPr>
          <a:xfrm>
            <a:off x="8275320" y="164592"/>
            <a:ext cx="841248" cy="658368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330184" y="219456"/>
            <a:ext cx="731520" cy="5486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457200" y="22860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kern="0" spc="3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WHY CHOOSE US</a:t>
            </a:r>
            <a:endParaRPr lang="en-US" sz="2600" dirty="0"/>
          </a:p>
        </p:txBody>
      </p:sp>
      <p:sp>
        <p:nvSpPr>
          <p:cNvPr id="8" name="Text 5"/>
          <p:cNvSpPr/>
          <p:nvPr/>
        </p:nvSpPr>
        <p:spPr>
          <a:xfrm>
            <a:off x="457200" y="713232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BAF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ทำไมต้องเลือก MAC Modern Distribution?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457200" y="1024128"/>
            <a:ext cx="8229600" cy="27432"/>
          </a:xfrm>
          <a:prstGeom prst="rect">
            <a:avLst/>
          </a:prstGeom>
          <a:solidFill>
            <a:srgbClr val="1E3360"/>
          </a:solidFill>
          <a:ln/>
        </p:spPr>
      </p:sp>
      <p:sp>
        <p:nvSpPr>
          <p:cNvPr id="10" name="Shape 7"/>
          <p:cNvSpPr/>
          <p:nvPr/>
        </p:nvSpPr>
        <p:spPr>
          <a:xfrm>
            <a:off x="347472" y="1170432"/>
            <a:ext cx="4206240" cy="1664208"/>
          </a:xfrm>
          <a:prstGeom prst="rect">
            <a:avLst/>
          </a:prstGeom>
          <a:solidFill>
            <a:srgbClr val="122040"/>
          </a:solidFill>
          <a:ln/>
          <a:effectLst>
            <a:outerShdw blurRad="177800" dist="635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347472" y="1170432"/>
            <a:ext cx="54864" cy="1664208"/>
          </a:xfrm>
          <a:prstGeom prst="rect">
            <a:avLst/>
          </a:prstGeom>
          <a:solidFill>
            <a:srgbClr val="1E6FD9"/>
          </a:solidFill>
          <a:ln/>
        </p:spPr>
      </p:sp>
      <p:sp>
        <p:nvSpPr>
          <p:cNvPr id="12" name="Shape 9"/>
          <p:cNvSpPr/>
          <p:nvPr/>
        </p:nvSpPr>
        <p:spPr>
          <a:xfrm>
            <a:off x="3456432" y="1261872"/>
            <a:ext cx="1042416" cy="256032"/>
          </a:xfrm>
          <a:prstGeom prst="rect">
            <a:avLst/>
          </a:prstGeom>
          <a:solidFill>
            <a:srgbClr val="1E6FD9"/>
          </a:solidFill>
          <a:ln/>
        </p:spPr>
      </p:sp>
      <p:sp>
        <p:nvSpPr>
          <p:cNvPr id="13" name="Text 10"/>
          <p:cNvSpPr/>
          <p:nvPr/>
        </p:nvSpPr>
        <p:spPr>
          <a:xfrm>
            <a:off x="3438144" y="1261872"/>
            <a:ext cx="106070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Official Reseller</a:t>
            </a:r>
            <a:endParaRPr lang="en-US" sz="750" dirty="0"/>
          </a:p>
        </p:txBody>
      </p:sp>
      <p:sp>
        <p:nvSpPr>
          <p:cNvPr id="14" name="Shape 11"/>
          <p:cNvSpPr/>
          <p:nvPr/>
        </p:nvSpPr>
        <p:spPr>
          <a:xfrm>
            <a:off x="548640" y="1298448"/>
            <a:ext cx="585216" cy="585216"/>
          </a:xfrm>
          <a:prstGeom prst="ellipse">
            <a:avLst/>
          </a:prstGeom>
          <a:solidFill>
            <a:srgbClr val="1E6FD9"/>
          </a:solidFill>
          <a:ln/>
        </p:spPr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1389888"/>
            <a:ext cx="402336" cy="402336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1280160" y="1280160"/>
            <a:ext cx="2926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ความน่าเชื่อถือ &amp; สินค้าคุณภาพ</a:t>
            </a:r>
            <a:endParaRPr lang="en-US" sz="1300" dirty="0"/>
          </a:p>
        </p:txBody>
      </p:sp>
      <p:sp>
        <p:nvSpPr>
          <p:cNvPr id="17" name="Text 13"/>
          <p:cNvSpPr/>
          <p:nvPr/>
        </p:nvSpPr>
        <p:spPr>
          <a:xfrm>
            <a:off x="1280160" y="1682496"/>
            <a:ext cx="312724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BAF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ตัวแทนจำหน่ายอย่างเป็นทางการจากแบรนด์ชั้นนำระดับโลก รับประกันสินค้าของแท้ 100% พร้อมการรับประกันจากศูนย์บริการโดยตรง</a:t>
            </a:r>
            <a:endParaRPr lang="en-US" sz="1000" dirty="0"/>
          </a:p>
        </p:txBody>
      </p:sp>
      <p:sp>
        <p:nvSpPr>
          <p:cNvPr id="18" name="Shape 14"/>
          <p:cNvSpPr/>
          <p:nvPr/>
        </p:nvSpPr>
        <p:spPr>
          <a:xfrm>
            <a:off x="4873752" y="1170432"/>
            <a:ext cx="4206240" cy="1664208"/>
          </a:xfrm>
          <a:prstGeom prst="rect">
            <a:avLst/>
          </a:prstGeom>
          <a:solidFill>
            <a:srgbClr val="122040"/>
          </a:solidFill>
          <a:ln/>
          <a:effectLst>
            <a:outerShdw blurRad="177800" dist="635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4873752" y="1170432"/>
            <a:ext cx="54864" cy="1664208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20" name="Shape 16"/>
          <p:cNvSpPr/>
          <p:nvPr/>
        </p:nvSpPr>
        <p:spPr>
          <a:xfrm>
            <a:off x="7982712" y="1261872"/>
            <a:ext cx="1042416" cy="256032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21" name="Text 17"/>
          <p:cNvSpPr/>
          <p:nvPr/>
        </p:nvSpPr>
        <p:spPr>
          <a:xfrm>
            <a:off x="7964424" y="1261872"/>
            <a:ext cx="106070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Certified Team</a:t>
            </a:r>
            <a:endParaRPr lang="en-US" sz="750" dirty="0"/>
          </a:p>
        </p:txBody>
      </p:sp>
      <p:sp>
        <p:nvSpPr>
          <p:cNvPr id="22" name="Shape 18"/>
          <p:cNvSpPr/>
          <p:nvPr/>
        </p:nvSpPr>
        <p:spPr>
          <a:xfrm>
            <a:off x="5074920" y="1298448"/>
            <a:ext cx="585216" cy="585216"/>
          </a:xfrm>
          <a:prstGeom prst="ellipse">
            <a:avLst/>
          </a:prstGeom>
          <a:solidFill>
            <a:srgbClr val="D4A017"/>
          </a:solidFill>
          <a:ln/>
        </p:spPr>
      </p:sp>
      <p:pic>
        <p:nvPicPr>
          <p:cNvPr id="2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66360" y="1389888"/>
            <a:ext cx="402336" cy="402336"/>
          </a:xfrm>
          <a:prstGeom prst="rect">
            <a:avLst/>
          </a:prstGeom>
        </p:spPr>
      </p:pic>
      <p:sp>
        <p:nvSpPr>
          <p:cNvPr id="24" name="Text 19"/>
          <p:cNvSpPr/>
          <p:nvPr/>
        </p:nvSpPr>
        <p:spPr>
          <a:xfrm>
            <a:off x="5806440" y="1280160"/>
            <a:ext cx="2926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ทีมงานผู้เชี่ยวชาญมืออาชีพ</a:t>
            </a:r>
            <a:endParaRPr lang="en-US" sz="1300" dirty="0"/>
          </a:p>
        </p:txBody>
      </p:sp>
      <p:sp>
        <p:nvSpPr>
          <p:cNvPr id="25" name="Text 20"/>
          <p:cNvSpPr/>
          <p:nvPr/>
        </p:nvSpPr>
        <p:spPr>
          <a:xfrm>
            <a:off x="5806440" y="1682496"/>
            <a:ext cx="312724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BAF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บุคลากรที่ผ่านการฝึกอบรมและได้รับ Certification จากแบรนด์ชั้นนำ พร้อมให้คำแนะนำเทคโนโลยีล่าสุดอย่างแท้จริง</a:t>
            </a:r>
            <a:endParaRPr lang="en-US" sz="1000" dirty="0"/>
          </a:p>
        </p:txBody>
      </p:sp>
      <p:sp>
        <p:nvSpPr>
          <p:cNvPr id="26" name="Shape 21"/>
          <p:cNvSpPr/>
          <p:nvPr/>
        </p:nvSpPr>
        <p:spPr>
          <a:xfrm>
            <a:off x="347472" y="2999232"/>
            <a:ext cx="4206240" cy="1664208"/>
          </a:xfrm>
          <a:prstGeom prst="rect">
            <a:avLst/>
          </a:prstGeom>
          <a:solidFill>
            <a:srgbClr val="122040"/>
          </a:solidFill>
          <a:ln/>
          <a:effectLst>
            <a:outerShdw blurRad="177800" dist="635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7" name="Shape 22"/>
          <p:cNvSpPr/>
          <p:nvPr/>
        </p:nvSpPr>
        <p:spPr>
          <a:xfrm>
            <a:off x="347472" y="2999232"/>
            <a:ext cx="54864" cy="1664208"/>
          </a:xfrm>
          <a:prstGeom prst="rect">
            <a:avLst/>
          </a:prstGeom>
          <a:solidFill>
            <a:srgbClr val="0EA574"/>
          </a:solidFill>
          <a:ln/>
        </p:spPr>
      </p:sp>
      <p:sp>
        <p:nvSpPr>
          <p:cNvPr id="28" name="Shape 23"/>
          <p:cNvSpPr/>
          <p:nvPr/>
        </p:nvSpPr>
        <p:spPr>
          <a:xfrm>
            <a:off x="3456432" y="3090672"/>
            <a:ext cx="1042416" cy="256032"/>
          </a:xfrm>
          <a:prstGeom prst="rect">
            <a:avLst/>
          </a:prstGeom>
          <a:solidFill>
            <a:srgbClr val="0EA574"/>
          </a:solidFill>
          <a:ln/>
        </p:spPr>
      </p:sp>
      <p:sp>
        <p:nvSpPr>
          <p:cNvPr id="29" name="Text 24"/>
          <p:cNvSpPr/>
          <p:nvPr/>
        </p:nvSpPr>
        <p:spPr>
          <a:xfrm>
            <a:off x="3438144" y="3090672"/>
            <a:ext cx="106070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300+ Projects</a:t>
            </a:r>
            <a:endParaRPr lang="en-US" sz="750" dirty="0"/>
          </a:p>
        </p:txBody>
      </p:sp>
      <p:sp>
        <p:nvSpPr>
          <p:cNvPr id="30" name="Shape 25"/>
          <p:cNvSpPr/>
          <p:nvPr/>
        </p:nvSpPr>
        <p:spPr>
          <a:xfrm>
            <a:off x="548640" y="3127248"/>
            <a:ext cx="585216" cy="585216"/>
          </a:xfrm>
          <a:prstGeom prst="ellipse">
            <a:avLst/>
          </a:prstGeom>
          <a:solidFill>
            <a:srgbClr val="0EA574"/>
          </a:solidFill>
          <a:ln/>
        </p:spPr>
      </p:sp>
      <p:pic>
        <p:nvPicPr>
          <p:cNvPr id="3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218688"/>
            <a:ext cx="402336" cy="402336"/>
          </a:xfrm>
          <a:prstGeom prst="rect">
            <a:avLst/>
          </a:prstGeom>
        </p:spPr>
      </p:pic>
      <p:sp>
        <p:nvSpPr>
          <p:cNvPr id="32" name="Text 26"/>
          <p:cNvSpPr/>
          <p:nvPr/>
        </p:nvSpPr>
        <p:spPr>
          <a:xfrm>
            <a:off x="1280160" y="3108960"/>
            <a:ext cx="2926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ประสบการณ์ที่พิสูจน์ได้</a:t>
            </a:r>
            <a:endParaRPr lang="en-US" sz="1300" dirty="0"/>
          </a:p>
        </p:txBody>
      </p:sp>
      <p:sp>
        <p:nvSpPr>
          <p:cNvPr id="33" name="Text 27"/>
          <p:cNvSpPr/>
          <p:nvPr/>
        </p:nvSpPr>
        <p:spPr>
          <a:xfrm>
            <a:off x="1280160" y="3511296"/>
            <a:ext cx="312724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BAF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ผ่านโครงการภาครัฐกว่า 100 โครงการ และเอกชนกว่า 200 โครงการ ครอบคลุมโรงพยาบาล มหาวิทยาลัย ศาล และองค์กรชั้นนำทั่วประเทศ</a:t>
            </a:r>
            <a:endParaRPr lang="en-US" sz="1000" dirty="0"/>
          </a:p>
        </p:txBody>
      </p:sp>
      <p:sp>
        <p:nvSpPr>
          <p:cNvPr id="34" name="Shape 28"/>
          <p:cNvSpPr/>
          <p:nvPr/>
        </p:nvSpPr>
        <p:spPr>
          <a:xfrm>
            <a:off x="4873752" y="2999232"/>
            <a:ext cx="4206240" cy="1664208"/>
          </a:xfrm>
          <a:prstGeom prst="rect">
            <a:avLst/>
          </a:prstGeom>
          <a:solidFill>
            <a:srgbClr val="122040"/>
          </a:solidFill>
          <a:ln/>
          <a:effectLst>
            <a:outerShdw blurRad="177800" dist="635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35" name="Shape 29"/>
          <p:cNvSpPr/>
          <p:nvPr/>
        </p:nvSpPr>
        <p:spPr>
          <a:xfrm>
            <a:off x="4873752" y="2999232"/>
            <a:ext cx="54864" cy="1664208"/>
          </a:xfrm>
          <a:prstGeom prst="rect">
            <a:avLst/>
          </a:prstGeom>
          <a:solidFill>
            <a:srgbClr val="6A3DE8"/>
          </a:solidFill>
          <a:ln/>
        </p:spPr>
      </p:sp>
      <p:sp>
        <p:nvSpPr>
          <p:cNvPr id="36" name="Shape 30"/>
          <p:cNvSpPr/>
          <p:nvPr/>
        </p:nvSpPr>
        <p:spPr>
          <a:xfrm>
            <a:off x="7982712" y="3090672"/>
            <a:ext cx="1042416" cy="256032"/>
          </a:xfrm>
          <a:prstGeom prst="rect">
            <a:avLst/>
          </a:prstGeom>
          <a:solidFill>
            <a:srgbClr val="6A3DE8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37" name="Text 31"/>
          <p:cNvSpPr/>
          <p:nvPr/>
        </p:nvSpPr>
        <p:spPr>
          <a:xfrm>
            <a:off x="7964424" y="3090672"/>
            <a:ext cx="106070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Logistplus</a:t>
            </a:r>
            <a:endParaRPr lang="en-US" sz="750" dirty="0"/>
          </a:p>
        </p:txBody>
      </p:sp>
      <p:sp>
        <p:nvSpPr>
          <p:cNvPr id="38" name="Shape 32"/>
          <p:cNvSpPr/>
          <p:nvPr/>
        </p:nvSpPr>
        <p:spPr>
          <a:xfrm>
            <a:off x="5074920" y="3127248"/>
            <a:ext cx="585216" cy="585216"/>
          </a:xfrm>
          <a:prstGeom prst="ellipse">
            <a:avLst/>
          </a:prstGeom>
          <a:solidFill>
            <a:srgbClr val="6A3DE8"/>
          </a:solidFill>
          <a:ln/>
        </p:spPr>
      </p:sp>
      <p:pic>
        <p:nvPicPr>
          <p:cNvPr id="39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66360" y="3218688"/>
            <a:ext cx="402336" cy="402336"/>
          </a:xfrm>
          <a:prstGeom prst="rect">
            <a:avLst/>
          </a:prstGeom>
        </p:spPr>
      </p:pic>
      <p:sp>
        <p:nvSpPr>
          <p:cNvPr id="40" name="Text 33"/>
          <p:cNvSpPr/>
          <p:nvPr/>
        </p:nvSpPr>
        <p:spPr>
          <a:xfrm>
            <a:off x="5806440" y="3108960"/>
            <a:ext cx="2926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ระบบโลจิสติกส์มาตรฐานสูง</a:t>
            </a:r>
            <a:endParaRPr lang="en-US" sz="1300" dirty="0"/>
          </a:p>
        </p:txBody>
      </p:sp>
      <p:sp>
        <p:nvSpPr>
          <p:cNvPr id="41" name="Text 34"/>
          <p:cNvSpPr/>
          <p:nvPr/>
        </p:nvSpPr>
        <p:spPr>
          <a:xfrm>
            <a:off x="5806440" y="3511296"/>
            <a:ext cx="312724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BAF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คลังสินค้าดำเนินการโดย Logistplus (ในเครือ VST ECS) ระบบรักษาความปลอดภัย 24 ชั่วโมง พร้อมจัดส่งทั่วประเทศ</a:t>
            </a:r>
            <a:endParaRPr lang="en-US" sz="1000" dirty="0"/>
          </a:p>
        </p:txBody>
      </p:sp>
      <p:sp>
        <p:nvSpPr>
          <p:cNvPr id="42" name="Shape 35"/>
          <p:cNvSpPr/>
          <p:nvPr/>
        </p:nvSpPr>
        <p:spPr>
          <a:xfrm>
            <a:off x="0" y="4828032"/>
            <a:ext cx="9144000" cy="173736"/>
          </a:xfrm>
          <a:prstGeom prst="rect">
            <a:avLst/>
          </a:prstGeom>
          <a:solidFill>
            <a:srgbClr val="0E1E3A"/>
          </a:solidFill>
          <a:ln/>
        </p:spPr>
      </p:sp>
      <p:sp>
        <p:nvSpPr>
          <p:cNvPr id="43" name="Text 36"/>
          <p:cNvSpPr/>
          <p:nvPr/>
        </p:nvSpPr>
        <p:spPr>
          <a:xfrm>
            <a:off x="457200" y="4828032"/>
            <a:ext cx="822960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i="1" dirty="0">
                <a:solidFill>
                  <a:srgbClr val="F0C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 เราไม่ใช่แค่ผู้จัดจำหน่าย — เราคือพันธมิตรที่พร้อมร่วมเติบโตไปกับธุรกิจของคุณ "</a:t>
            </a:r>
            <a:endParaRPr lang="en-US" sz="1050" dirty="0"/>
          </a:p>
        </p:txBody>
      </p:sp>
      <p:sp>
        <p:nvSpPr>
          <p:cNvPr id="44" name="Shape 37"/>
          <p:cNvSpPr/>
          <p:nvPr/>
        </p:nvSpPr>
        <p:spPr>
          <a:xfrm>
            <a:off x="0" y="5001768"/>
            <a:ext cx="9144000" cy="141732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45" name="Text 38"/>
          <p:cNvSpPr/>
          <p:nvPr/>
        </p:nvSpPr>
        <p:spPr>
          <a:xfrm>
            <a:off x="0" y="5001768"/>
            <a:ext cx="9144000" cy="1417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122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MAC Modern Distribution Co., Ltd.  ·  099-441-0222  ·  Silom Edge, Bangkok  ·  Since 2018</a:t>
            </a:r>
            <a:endParaRPr lang="en-US" sz="7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7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3" name="Shape 1"/>
          <p:cNvSpPr/>
          <p:nvPr/>
        </p:nvSpPr>
        <p:spPr>
          <a:xfrm>
            <a:off x="8275320" y="109728"/>
            <a:ext cx="841248" cy="658368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330184" y="164592"/>
            <a:ext cx="731520" cy="54864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411480" y="164592"/>
            <a:ext cx="36576" cy="347472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6" name="Text 3"/>
          <p:cNvSpPr/>
          <p:nvPr/>
        </p:nvSpPr>
        <p:spPr>
          <a:xfrm>
            <a:off x="521208" y="164592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BRAND PARTNERS · แบรนด์พาร์ทเนอร์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411480" y="594360"/>
            <a:ext cx="8321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ตัวแทนจำหน่ายอย่างเป็นทางการของแบรนด์เทคโนโลยีชั้นนำระดับโลก — สินค้าของแท้พร้อมรับประกันจากศูนย์บริการโดยตรง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347472" y="1024128"/>
            <a:ext cx="2788920" cy="548640"/>
          </a:xfrm>
          <a:prstGeom prst="rect">
            <a:avLst/>
          </a:prstGeom>
          <a:solidFill>
            <a:srgbClr val="1E6FD9"/>
          </a:solidFill>
          <a:ln/>
        </p:spPr>
      </p:sp>
      <p:sp>
        <p:nvSpPr>
          <p:cNvPr id="9" name="Shape 6"/>
          <p:cNvSpPr/>
          <p:nvPr/>
        </p:nvSpPr>
        <p:spPr>
          <a:xfrm>
            <a:off x="457200" y="1097280"/>
            <a:ext cx="402336" cy="402336"/>
          </a:xfrm>
          <a:prstGeom prst="ellipse">
            <a:avLst/>
          </a:prstGeom>
          <a:solidFill>
            <a:srgbClr val="FFFFFF">
              <a:alpha val="70000"/>
            </a:srgbClr>
          </a:solidFill>
          <a:ln/>
        </p:spPr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" y="1143000"/>
            <a:ext cx="310896" cy="310896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941832" y="1024128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&amp; Computing</a:t>
            </a:r>
            <a:endParaRPr lang="en-US" sz="1300" dirty="0"/>
          </a:p>
        </p:txBody>
      </p:sp>
      <p:sp>
        <p:nvSpPr>
          <p:cNvPr id="12" name="Shape 8"/>
          <p:cNvSpPr/>
          <p:nvPr/>
        </p:nvSpPr>
        <p:spPr>
          <a:xfrm>
            <a:off x="347472" y="1572768"/>
            <a:ext cx="2788920" cy="32918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Shape 9"/>
          <p:cNvSpPr/>
          <p:nvPr/>
        </p:nvSpPr>
        <p:spPr>
          <a:xfrm>
            <a:off x="420624" y="1664208"/>
            <a:ext cx="2651760" cy="420624"/>
          </a:xfrm>
          <a:prstGeom prst="rect">
            <a:avLst/>
          </a:prstGeom>
          <a:solidFill>
            <a:srgbClr val="1E6FD9">
              <a:alpha val="14000"/>
            </a:srgbClr>
          </a:solidFill>
          <a:ln/>
        </p:spPr>
      </p:sp>
      <p:sp>
        <p:nvSpPr>
          <p:cNvPr id="14" name="Text 10"/>
          <p:cNvSpPr/>
          <p:nvPr/>
        </p:nvSpPr>
        <p:spPr>
          <a:xfrm>
            <a:off x="512064" y="1709928"/>
            <a:ext cx="24688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F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MSI</a:t>
            </a:r>
            <a:endParaRPr lang="en-US" sz="1100" dirty="0"/>
          </a:p>
        </p:txBody>
      </p:sp>
      <p:sp>
        <p:nvSpPr>
          <p:cNvPr id="15" name="Text 11"/>
          <p:cNvSpPr/>
          <p:nvPr/>
        </p:nvSpPr>
        <p:spPr>
          <a:xfrm>
            <a:off x="512064" y="2167128"/>
            <a:ext cx="24688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F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Lenovo</a:t>
            </a:r>
            <a:endParaRPr lang="en-US" sz="1100" dirty="0"/>
          </a:p>
        </p:txBody>
      </p:sp>
      <p:sp>
        <p:nvSpPr>
          <p:cNvPr id="16" name="Shape 12"/>
          <p:cNvSpPr/>
          <p:nvPr/>
        </p:nvSpPr>
        <p:spPr>
          <a:xfrm>
            <a:off x="420624" y="2578608"/>
            <a:ext cx="2651760" cy="420624"/>
          </a:xfrm>
          <a:prstGeom prst="rect">
            <a:avLst/>
          </a:prstGeom>
          <a:solidFill>
            <a:srgbClr val="F4F7FC"/>
          </a:solidFill>
          <a:ln/>
        </p:spPr>
      </p:sp>
      <p:sp>
        <p:nvSpPr>
          <p:cNvPr id="17" name="Text 13"/>
          <p:cNvSpPr/>
          <p:nvPr/>
        </p:nvSpPr>
        <p:spPr>
          <a:xfrm>
            <a:off x="512064" y="2624328"/>
            <a:ext cx="24688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F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HP</a:t>
            </a:r>
            <a:endParaRPr lang="en-US" sz="1100" dirty="0"/>
          </a:p>
        </p:txBody>
      </p:sp>
      <p:sp>
        <p:nvSpPr>
          <p:cNvPr id="18" name="Text 14"/>
          <p:cNvSpPr/>
          <p:nvPr/>
        </p:nvSpPr>
        <p:spPr>
          <a:xfrm>
            <a:off x="512064" y="3081528"/>
            <a:ext cx="24688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F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Dell</a:t>
            </a:r>
            <a:endParaRPr lang="en-US" sz="1100" dirty="0"/>
          </a:p>
        </p:txBody>
      </p:sp>
      <p:sp>
        <p:nvSpPr>
          <p:cNvPr id="19" name="Shape 15"/>
          <p:cNvSpPr/>
          <p:nvPr/>
        </p:nvSpPr>
        <p:spPr>
          <a:xfrm>
            <a:off x="420624" y="3493008"/>
            <a:ext cx="2651760" cy="420624"/>
          </a:xfrm>
          <a:prstGeom prst="rect">
            <a:avLst/>
          </a:prstGeom>
          <a:solidFill>
            <a:srgbClr val="F4F7FC"/>
          </a:solidFill>
          <a:ln/>
        </p:spPr>
      </p:sp>
      <p:sp>
        <p:nvSpPr>
          <p:cNvPr id="20" name="Text 16"/>
          <p:cNvSpPr/>
          <p:nvPr/>
        </p:nvSpPr>
        <p:spPr>
          <a:xfrm>
            <a:off x="512064" y="3538728"/>
            <a:ext cx="24688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F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Acer</a:t>
            </a:r>
            <a:endParaRPr lang="en-US" sz="1100" dirty="0"/>
          </a:p>
        </p:txBody>
      </p:sp>
      <p:sp>
        <p:nvSpPr>
          <p:cNvPr id="21" name="Text 17"/>
          <p:cNvSpPr/>
          <p:nvPr/>
        </p:nvSpPr>
        <p:spPr>
          <a:xfrm>
            <a:off x="512064" y="3995928"/>
            <a:ext cx="24688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F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ASUS</a:t>
            </a:r>
            <a:endParaRPr lang="en-US" sz="1100" dirty="0"/>
          </a:p>
        </p:txBody>
      </p:sp>
      <p:sp>
        <p:nvSpPr>
          <p:cNvPr id="22" name="Shape 18"/>
          <p:cNvSpPr/>
          <p:nvPr/>
        </p:nvSpPr>
        <p:spPr>
          <a:xfrm>
            <a:off x="3291840" y="1024128"/>
            <a:ext cx="2788920" cy="548640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23" name="Shape 19"/>
          <p:cNvSpPr/>
          <p:nvPr/>
        </p:nvSpPr>
        <p:spPr>
          <a:xfrm>
            <a:off x="3401568" y="1097280"/>
            <a:ext cx="402336" cy="402336"/>
          </a:xfrm>
          <a:prstGeom prst="ellipse">
            <a:avLst/>
          </a:prstGeom>
          <a:solidFill>
            <a:srgbClr val="FFFFFF">
              <a:alpha val="70000"/>
            </a:srgbClr>
          </a:solidFill>
          <a:ln/>
        </p:spPr>
      </p:sp>
      <p:pic>
        <p:nvPicPr>
          <p:cNvPr id="2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47288" y="1143000"/>
            <a:ext cx="310896" cy="310896"/>
          </a:xfrm>
          <a:prstGeom prst="rect">
            <a:avLst/>
          </a:prstGeom>
        </p:spPr>
      </p:pic>
      <p:sp>
        <p:nvSpPr>
          <p:cNvPr id="25" name="Text 20"/>
          <p:cNvSpPr/>
          <p:nvPr/>
        </p:nvSpPr>
        <p:spPr>
          <a:xfrm>
            <a:off x="3886200" y="1024128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Consumer Electronics</a:t>
            </a:r>
            <a:endParaRPr lang="en-US" sz="1300" dirty="0"/>
          </a:p>
        </p:txBody>
      </p:sp>
      <p:sp>
        <p:nvSpPr>
          <p:cNvPr id="26" name="Shape 21"/>
          <p:cNvSpPr/>
          <p:nvPr/>
        </p:nvSpPr>
        <p:spPr>
          <a:xfrm>
            <a:off x="3291840" y="1572768"/>
            <a:ext cx="2788920" cy="32918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7" name="Shape 22"/>
          <p:cNvSpPr/>
          <p:nvPr/>
        </p:nvSpPr>
        <p:spPr>
          <a:xfrm>
            <a:off x="3364992" y="1664208"/>
            <a:ext cx="2651760" cy="420624"/>
          </a:xfrm>
          <a:prstGeom prst="rect">
            <a:avLst/>
          </a:prstGeom>
          <a:solidFill>
            <a:srgbClr val="D4A017">
              <a:alpha val="14000"/>
            </a:srgbClr>
          </a:solidFill>
          <a:ln/>
        </p:spPr>
      </p:sp>
      <p:sp>
        <p:nvSpPr>
          <p:cNvPr id="28" name="Text 23"/>
          <p:cNvSpPr/>
          <p:nvPr/>
        </p:nvSpPr>
        <p:spPr>
          <a:xfrm>
            <a:off x="3456432" y="1709928"/>
            <a:ext cx="24688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F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Samsung</a:t>
            </a:r>
            <a:endParaRPr lang="en-US" sz="1100" dirty="0"/>
          </a:p>
        </p:txBody>
      </p:sp>
      <p:sp>
        <p:nvSpPr>
          <p:cNvPr id="29" name="Text 24"/>
          <p:cNvSpPr/>
          <p:nvPr/>
        </p:nvSpPr>
        <p:spPr>
          <a:xfrm>
            <a:off x="3456432" y="2167128"/>
            <a:ext cx="24688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F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LG</a:t>
            </a:r>
            <a:endParaRPr lang="en-US" sz="1100" dirty="0"/>
          </a:p>
        </p:txBody>
      </p:sp>
      <p:sp>
        <p:nvSpPr>
          <p:cNvPr id="30" name="Shape 25"/>
          <p:cNvSpPr/>
          <p:nvPr/>
        </p:nvSpPr>
        <p:spPr>
          <a:xfrm>
            <a:off x="3364992" y="2578608"/>
            <a:ext cx="2651760" cy="420624"/>
          </a:xfrm>
          <a:prstGeom prst="rect">
            <a:avLst/>
          </a:prstGeom>
          <a:solidFill>
            <a:srgbClr val="F4F7FC"/>
          </a:solidFill>
          <a:ln/>
        </p:spPr>
      </p:sp>
      <p:sp>
        <p:nvSpPr>
          <p:cNvPr id="31" name="Text 26"/>
          <p:cNvSpPr/>
          <p:nvPr/>
        </p:nvSpPr>
        <p:spPr>
          <a:xfrm>
            <a:off x="3456432" y="2624328"/>
            <a:ext cx="24688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F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Apple (iPad/AirPods)</a:t>
            </a:r>
            <a:endParaRPr lang="en-US" sz="1100" dirty="0"/>
          </a:p>
        </p:txBody>
      </p:sp>
      <p:sp>
        <p:nvSpPr>
          <p:cNvPr id="32" name="Text 27"/>
          <p:cNvSpPr/>
          <p:nvPr/>
        </p:nvSpPr>
        <p:spPr>
          <a:xfrm>
            <a:off x="3456432" y="3081528"/>
            <a:ext cx="24688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F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Sony</a:t>
            </a:r>
            <a:endParaRPr lang="en-US" sz="1100" dirty="0"/>
          </a:p>
        </p:txBody>
      </p:sp>
      <p:sp>
        <p:nvSpPr>
          <p:cNvPr id="33" name="Shape 28"/>
          <p:cNvSpPr/>
          <p:nvPr/>
        </p:nvSpPr>
        <p:spPr>
          <a:xfrm>
            <a:off x="3364992" y="3493008"/>
            <a:ext cx="2651760" cy="420624"/>
          </a:xfrm>
          <a:prstGeom prst="rect">
            <a:avLst/>
          </a:prstGeom>
          <a:solidFill>
            <a:srgbClr val="F4F7FC"/>
          </a:solidFill>
          <a:ln/>
        </p:spPr>
      </p:sp>
      <p:sp>
        <p:nvSpPr>
          <p:cNvPr id="34" name="Text 29"/>
          <p:cNvSpPr/>
          <p:nvPr/>
        </p:nvSpPr>
        <p:spPr>
          <a:xfrm>
            <a:off x="3456432" y="3538728"/>
            <a:ext cx="24688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F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Panasonic</a:t>
            </a:r>
            <a:endParaRPr lang="en-US" sz="1100" dirty="0"/>
          </a:p>
        </p:txBody>
      </p:sp>
      <p:sp>
        <p:nvSpPr>
          <p:cNvPr id="35" name="Shape 30"/>
          <p:cNvSpPr/>
          <p:nvPr/>
        </p:nvSpPr>
        <p:spPr>
          <a:xfrm>
            <a:off x="6236208" y="1024128"/>
            <a:ext cx="2788920" cy="548640"/>
          </a:xfrm>
          <a:prstGeom prst="rect">
            <a:avLst/>
          </a:prstGeom>
          <a:solidFill>
            <a:srgbClr val="0FA3B1"/>
          </a:solidFill>
          <a:ln/>
        </p:spPr>
      </p:sp>
      <p:sp>
        <p:nvSpPr>
          <p:cNvPr id="36" name="Shape 31"/>
          <p:cNvSpPr/>
          <p:nvPr/>
        </p:nvSpPr>
        <p:spPr>
          <a:xfrm>
            <a:off x="6345936" y="1097280"/>
            <a:ext cx="402336" cy="402336"/>
          </a:xfrm>
          <a:prstGeom prst="ellipse">
            <a:avLst/>
          </a:prstGeom>
          <a:solidFill>
            <a:srgbClr val="FFFFFF">
              <a:alpha val="70000"/>
            </a:srgbClr>
          </a:solidFill>
          <a:ln/>
        </p:spPr>
      </p:sp>
      <p:pic>
        <p:nvPicPr>
          <p:cNvPr id="37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91656" y="1143000"/>
            <a:ext cx="310896" cy="310896"/>
          </a:xfrm>
          <a:prstGeom prst="rect">
            <a:avLst/>
          </a:prstGeom>
        </p:spPr>
      </p:pic>
      <p:sp>
        <p:nvSpPr>
          <p:cNvPr id="38" name="Text 32"/>
          <p:cNvSpPr/>
          <p:nvPr/>
        </p:nvSpPr>
        <p:spPr>
          <a:xfrm>
            <a:off x="6830568" y="1024128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Infrastructure &amp; Power</a:t>
            </a:r>
            <a:endParaRPr lang="en-US" sz="1300" dirty="0"/>
          </a:p>
        </p:txBody>
      </p:sp>
      <p:sp>
        <p:nvSpPr>
          <p:cNvPr id="39" name="Shape 33"/>
          <p:cNvSpPr/>
          <p:nvPr/>
        </p:nvSpPr>
        <p:spPr>
          <a:xfrm>
            <a:off x="6236208" y="1572768"/>
            <a:ext cx="2788920" cy="32918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40" name="Shape 34"/>
          <p:cNvSpPr/>
          <p:nvPr/>
        </p:nvSpPr>
        <p:spPr>
          <a:xfrm>
            <a:off x="6309360" y="1664208"/>
            <a:ext cx="2651760" cy="420624"/>
          </a:xfrm>
          <a:prstGeom prst="rect">
            <a:avLst/>
          </a:prstGeom>
          <a:solidFill>
            <a:srgbClr val="0FA3B1">
              <a:alpha val="14000"/>
            </a:srgbClr>
          </a:solidFill>
          <a:ln/>
        </p:spPr>
      </p:sp>
      <p:sp>
        <p:nvSpPr>
          <p:cNvPr id="41" name="Text 35"/>
          <p:cNvSpPr/>
          <p:nvPr/>
        </p:nvSpPr>
        <p:spPr>
          <a:xfrm>
            <a:off x="6400800" y="1709928"/>
            <a:ext cx="24688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F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UPS (APC / Eaton)</a:t>
            </a:r>
            <a:endParaRPr lang="en-US" sz="1100" dirty="0"/>
          </a:p>
        </p:txBody>
      </p:sp>
      <p:sp>
        <p:nvSpPr>
          <p:cNvPr id="42" name="Text 36"/>
          <p:cNvSpPr/>
          <p:nvPr/>
        </p:nvSpPr>
        <p:spPr>
          <a:xfrm>
            <a:off x="6400800" y="2167128"/>
            <a:ext cx="24688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F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Networking Equipment</a:t>
            </a:r>
            <a:endParaRPr lang="en-US" sz="1100" dirty="0"/>
          </a:p>
        </p:txBody>
      </p:sp>
      <p:sp>
        <p:nvSpPr>
          <p:cNvPr id="43" name="Shape 37"/>
          <p:cNvSpPr/>
          <p:nvPr/>
        </p:nvSpPr>
        <p:spPr>
          <a:xfrm>
            <a:off x="6309360" y="2578608"/>
            <a:ext cx="2651760" cy="420624"/>
          </a:xfrm>
          <a:prstGeom prst="rect">
            <a:avLst/>
          </a:prstGeom>
          <a:solidFill>
            <a:srgbClr val="F4F7FC"/>
          </a:solidFill>
          <a:ln/>
        </p:spPr>
      </p:sp>
      <p:sp>
        <p:nvSpPr>
          <p:cNvPr id="44" name="Text 38"/>
          <p:cNvSpPr/>
          <p:nvPr/>
        </p:nvSpPr>
        <p:spPr>
          <a:xfrm>
            <a:off x="6400800" y="2624328"/>
            <a:ext cx="24688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F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 Solutions</a:t>
            </a:r>
            <a:endParaRPr lang="en-US" sz="1100" dirty="0"/>
          </a:p>
        </p:txBody>
      </p:sp>
      <p:sp>
        <p:nvSpPr>
          <p:cNvPr id="45" name="Text 39"/>
          <p:cNvSpPr/>
          <p:nvPr/>
        </p:nvSpPr>
        <p:spPr>
          <a:xfrm>
            <a:off x="6400800" y="3081528"/>
            <a:ext cx="24688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F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CCTV Systems</a:t>
            </a:r>
            <a:endParaRPr lang="en-US" sz="1100" dirty="0"/>
          </a:p>
        </p:txBody>
      </p:sp>
      <p:sp>
        <p:nvSpPr>
          <p:cNvPr id="46" name="Shape 40"/>
          <p:cNvSpPr/>
          <p:nvPr/>
        </p:nvSpPr>
        <p:spPr>
          <a:xfrm>
            <a:off x="347472" y="4681728"/>
            <a:ext cx="8449056" cy="237744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47" name="Text 41"/>
          <p:cNvSpPr/>
          <p:nvPr/>
        </p:nvSpPr>
        <p:spPr>
          <a:xfrm>
            <a:off x="347472" y="4681728"/>
            <a:ext cx="844905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0C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นอกจากนี้ยังจัดจำหน่าย Lifestyle Brands ชั้นนำ: Samsonite · JBL · และอื่นๆ ตามความต้องการลูกค้า</a:t>
            </a:r>
            <a:endParaRPr lang="en-US" sz="950" dirty="0"/>
          </a:p>
        </p:txBody>
      </p:sp>
      <p:sp>
        <p:nvSpPr>
          <p:cNvPr id="48" name="Shape 42"/>
          <p:cNvSpPr/>
          <p:nvPr/>
        </p:nvSpPr>
        <p:spPr>
          <a:xfrm>
            <a:off x="0" y="5001768"/>
            <a:ext cx="9144000" cy="141732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49" name="Text 43"/>
          <p:cNvSpPr/>
          <p:nvPr/>
        </p:nvSpPr>
        <p:spPr>
          <a:xfrm>
            <a:off x="0" y="5001768"/>
            <a:ext cx="9144000" cy="1417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122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MAC Modern Distribution Co., Ltd.  ·  099-441-0222  ·  Silom Edge, Bangkok  ·  Since 2018</a:t>
            </a:r>
            <a:endParaRPr lang="en-US" sz="7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-1371600"/>
            <a:ext cx="4572000" cy="4572000"/>
          </a:xfrm>
          <a:prstGeom prst="ellipse">
            <a:avLst/>
          </a:prstGeom>
          <a:solidFill>
            <a:srgbClr val="2A5298">
              <a:alpha val="12000"/>
            </a:srgbClr>
          </a:solidFill>
          <a:ln w="12700">
            <a:solidFill>
              <a:srgbClr val="2A5298">
                <a:alpha val="12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858000" y="3200400"/>
            <a:ext cx="4114800" cy="4114800"/>
          </a:xfrm>
          <a:prstGeom prst="ellipse">
            <a:avLst/>
          </a:prstGeom>
          <a:solidFill>
            <a:srgbClr val="D4A017">
              <a:alpha val="8000"/>
            </a:srgbClr>
          </a:solidFill>
          <a:ln w="12700">
            <a:solidFill>
              <a:srgbClr val="D4A017">
                <a:alpha val="8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4992624"/>
            <a:ext cx="9144000" cy="4572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5" name="Shape 3"/>
          <p:cNvSpPr/>
          <p:nvPr/>
        </p:nvSpPr>
        <p:spPr>
          <a:xfrm>
            <a:off x="8275320" y="164592"/>
            <a:ext cx="841248" cy="658368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330184" y="219456"/>
            <a:ext cx="731520" cy="5486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457200" y="22860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kern="0" spc="3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OUR PORTFOLIO</a:t>
            </a:r>
            <a:endParaRPr lang="en-US" sz="2600" dirty="0"/>
          </a:p>
        </p:txBody>
      </p:sp>
      <p:sp>
        <p:nvSpPr>
          <p:cNvPr id="8" name="Text 5"/>
          <p:cNvSpPr/>
          <p:nvPr/>
        </p:nvSpPr>
        <p:spPr>
          <a:xfrm>
            <a:off x="457200" y="713232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BAF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ผลงานและลูกค้าที่ให้ความไว้วางใจ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457200" y="1024128"/>
            <a:ext cx="8229600" cy="27432"/>
          </a:xfrm>
          <a:prstGeom prst="rect">
            <a:avLst/>
          </a:prstGeom>
          <a:solidFill>
            <a:srgbClr val="1E3360"/>
          </a:solidFill>
          <a:ln/>
        </p:spPr>
      </p:sp>
      <p:sp>
        <p:nvSpPr>
          <p:cNvPr id="10" name="Shape 7"/>
          <p:cNvSpPr/>
          <p:nvPr/>
        </p:nvSpPr>
        <p:spPr>
          <a:xfrm>
            <a:off x="457200" y="1115568"/>
            <a:ext cx="2011680" cy="658368"/>
          </a:xfrm>
          <a:prstGeom prst="rect">
            <a:avLst/>
          </a:prstGeom>
          <a:solidFill>
            <a:srgbClr val="122040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457200" y="1115568"/>
            <a:ext cx="2011680" cy="45720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12" name="Text 9"/>
          <p:cNvSpPr/>
          <p:nvPr/>
        </p:nvSpPr>
        <p:spPr>
          <a:xfrm>
            <a:off x="457200" y="1170432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D4A01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300+</a:t>
            </a:r>
            <a:endParaRPr lang="en-US" sz="2200" dirty="0"/>
          </a:p>
        </p:txBody>
      </p:sp>
      <p:sp>
        <p:nvSpPr>
          <p:cNvPr id="13" name="Text 10"/>
          <p:cNvSpPr/>
          <p:nvPr/>
        </p:nvSpPr>
        <p:spPr>
          <a:xfrm>
            <a:off x="457200" y="150876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9BAF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Projects</a:t>
            </a:r>
            <a:endParaRPr lang="en-US" sz="800" dirty="0"/>
          </a:p>
        </p:txBody>
      </p:sp>
      <p:sp>
        <p:nvSpPr>
          <p:cNvPr id="14" name="Shape 11"/>
          <p:cNvSpPr/>
          <p:nvPr/>
        </p:nvSpPr>
        <p:spPr>
          <a:xfrm>
            <a:off x="2651760" y="1115568"/>
            <a:ext cx="1463040" cy="658368"/>
          </a:xfrm>
          <a:prstGeom prst="rect">
            <a:avLst/>
          </a:prstGeom>
          <a:solidFill>
            <a:srgbClr val="122040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2651760" y="1115568"/>
            <a:ext cx="1463040" cy="45720"/>
          </a:xfrm>
          <a:prstGeom prst="rect">
            <a:avLst/>
          </a:prstGeom>
          <a:solidFill>
            <a:srgbClr val="0FA3B1"/>
          </a:solidFill>
          <a:ln/>
        </p:spPr>
      </p:sp>
      <p:sp>
        <p:nvSpPr>
          <p:cNvPr id="16" name="Text 13"/>
          <p:cNvSpPr/>
          <p:nvPr/>
        </p:nvSpPr>
        <p:spPr>
          <a:xfrm>
            <a:off x="2651760" y="1170432"/>
            <a:ext cx="1463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FA3B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</a:t>
            </a:r>
            <a:endParaRPr lang="en-US" sz="2200" dirty="0"/>
          </a:p>
        </p:txBody>
      </p:sp>
      <p:sp>
        <p:nvSpPr>
          <p:cNvPr id="17" name="Text 14"/>
          <p:cNvSpPr/>
          <p:nvPr/>
        </p:nvSpPr>
        <p:spPr>
          <a:xfrm>
            <a:off x="2651760" y="150876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9BAF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Sectors Served</a:t>
            </a:r>
            <a:endParaRPr lang="en-US" sz="800" dirty="0"/>
          </a:p>
        </p:txBody>
      </p:sp>
      <p:sp>
        <p:nvSpPr>
          <p:cNvPr id="18" name="Shape 15"/>
          <p:cNvSpPr/>
          <p:nvPr/>
        </p:nvSpPr>
        <p:spPr>
          <a:xfrm>
            <a:off x="4297680" y="1115568"/>
            <a:ext cx="1463040" cy="658368"/>
          </a:xfrm>
          <a:prstGeom prst="rect">
            <a:avLst/>
          </a:prstGeom>
          <a:solidFill>
            <a:srgbClr val="122040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9" name="Shape 16"/>
          <p:cNvSpPr/>
          <p:nvPr/>
        </p:nvSpPr>
        <p:spPr>
          <a:xfrm>
            <a:off x="4297680" y="1115568"/>
            <a:ext cx="1463040" cy="45720"/>
          </a:xfrm>
          <a:prstGeom prst="rect">
            <a:avLst/>
          </a:prstGeom>
          <a:solidFill>
            <a:srgbClr val="1E6FD9"/>
          </a:solidFill>
          <a:ln/>
        </p:spPr>
      </p:sp>
      <p:sp>
        <p:nvSpPr>
          <p:cNvPr id="20" name="Text 17"/>
          <p:cNvSpPr/>
          <p:nvPr/>
        </p:nvSpPr>
        <p:spPr>
          <a:xfrm>
            <a:off x="4297680" y="1170432"/>
            <a:ext cx="1463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E6FD9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7+</a:t>
            </a:r>
            <a:endParaRPr lang="en-US" sz="2200" dirty="0"/>
          </a:p>
        </p:txBody>
      </p:sp>
      <p:sp>
        <p:nvSpPr>
          <p:cNvPr id="21" name="Text 18"/>
          <p:cNvSpPr/>
          <p:nvPr/>
        </p:nvSpPr>
        <p:spPr>
          <a:xfrm>
            <a:off x="4297680" y="150876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9BAF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Years Experience</a:t>
            </a:r>
            <a:endParaRPr lang="en-US" sz="800" dirty="0"/>
          </a:p>
        </p:txBody>
      </p:sp>
      <p:sp>
        <p:nvSpPr>
          <p:cNvPr id="22" name="Shape 19"/>
          <p:cNvSpPr/>
          <p:nvPr/>
        </p:nvSpPr>
        <p:spPr>
          <a:xfrm>
            <a:off x="5943600" y="1115568"/>
            <a:ext cx="2011680" cy="658368"/>
          </a:xfrm>
          <a:prstGeom prst="rect">
            <a:avLst/>
          </a:prstGeom>
          <a:solidFill>
            <a:srgbClr val="122040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3" name="Shape 20"/>
          <p:cNvSpPr/>
          <p:nvPr/>
        </p:nvSpPr>
        <p:spPr>
          <a:xfrm>
            <a:off x="5943600" y="1115568"/>
            <a:ext cx="2011680" cy="45720"/>
          </a:xfrm>
          <a:prstGeom prst="rect">
            <a:avLst/>
          </a:prstGeom>
          <a:solidFill>
            <a:srgbClr val="0EA574"/>
          </a:solidFill>
          <a:ln/>
        </p:spPr>
      </p:sp>
      <p:sp>
        <p:nvSpPr>
          <p:cNvPr id="24" name="Text 21"/>
          <p:cNvSpPr/>
          <p:nvPr/>
        </p:nvSpPr>
        <p:spPr>
          <a:xfrm>
            <a:off x="5943600" y="1170432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EA57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100%</a:t>
            </a:r>
            <a:endParaRPr lang="en-US" sz="2200" dirty="0"/>
          </a:p>
        </p:txBody>
      </p:sp>
      <p:sp>
        <p:nvSpPr>
          <p:cNvPr id="25" name="Text 22"/>
          <p:cNvSpPr/>
          <p:nvPr/>
        </p:nvSpPr>
        <p:spPr>
          <a:xfrm>
            <a:off x="5943600" y="150876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9BAF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Official Channel</a:t>
            </a:r>
            <a:endParaRPr lang="en-US" sz="800" dirty="0"/>
          </a:p>
        </p:txBody>
      </p:sp>
      <p:sp>
        <p:nvSpPr>
          <p:cNvPr id="26" name="Shape 23"/>
          <p:cNvSpPr/>
          <p:nvPr/>
        </p:nvSpPr>
        <p:spPr>
          <a:xfrm>
            <a:off x="320040" y="1920240"/>
            <a:ext cx="2084832" cy="2944368"/>
          </a:xfrm>
          <a:prstGeom prst="rect">
            <a:avLst/>
          </a:prstGeom>
          <a:solidFill>
            <a:srgbClr val="122040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7" name="Shape 24"/>
          <p:cNvSpPr/>
          <p:nvPr/>
        </p:nvSpPr>
        <p:spPr>
          <a:xfrm>
            <a:off x="320040" y="1920240"/>
            <a:ext cx="2084832" cy="475488"/>
          </a:xfrm>
          <a:prstGeom prst="rect">
            <a:avLst/>
          </a:prstGeom>
          <a:solidFill>
            <a:srgbClr val="1E6FD9"/>
          </a:solidFill>
          <a:ln/>
        </p:spPr>
      </p:sp>
      <p:pic>
        <p:nvPicPr>
          <p:cNvPr id="2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1480" y="1984248"/>
            <a:ext cx="310896" cy="310896"/>
          </a:xfrm>
          <a:prstGeom prst="rect">
            <a:avLst/>
          </a:prstGeom>
        </p:spPr>
      </p:pic>
      <p:sp>
        <p:nvSpPr>
          <p:cNvPr id="29" name="Text 25"/>
          <p:cNvSpPr/>
          <p:nvPr/>
        </p:nvSpPr>
        <p:spPr>
          <a:xfrm>
            <a:off x="795528" y="1984248"/>
            <a:ext cx="1508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หน่วยงานภาครัฐ</a:t>
            </a:r>
            <a:endParaRPr lang="en-US" sz="950" dirty="0"/>
          </a:p>
        </p:txBody>
      </p:sp>
      <p:sp>
        <p:nvSpPr>
          <p:cNvPr id="30" name="Text 26"/>
          <p:cNvSpPr/>
          <p:nvPr/>
        </p:nvSpPr>
        <p:spPr>
          <a:xfrm>
            <a:off x="411480" y="2450592"/>
            <a:ext cx="1920240" cy="23408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82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ฝ่ายปกครอง สนง.เขตคลองสาน</a:t>
            </a:r>
            <a:endParaRPr lang="en-US" sz="82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82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กรมการแพทย์แผนไทย</a:t>
            </a:r>
            <a:endParaRPr lang="en-US" sz="82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82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การรถไฟแห่งประเทศไทย</a:t>
            </a:r>
            <a:endParaRPr lang="en-US" sz="82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82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สำนักงบประมาณ</a:t>
            </a:r>
            <a:endParaRPr lang="en-US" sz="82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82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การไฟฟ้านครหลวง (MEA)</a:t>
            </a:r>
            <a:endParaRPr lang="en-US" sz="82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82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การไฟฟ้าส่วนภูมิภาค (PEA)</a:t>
            </a:r>
            <a:endParaRPr lang="en-US" sz="82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82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การประปานครหลวง</a:t>
            </a:r>
            <a:endParaRPr lang="en-US" sz="82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82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กรมพัฒนาพลังงานทดแทน</a:t>
            </a:r>
            <a:endParaRPr lang="en-US" sz="82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82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กรมสื่อสาร อิเล็กทรอนิกส์ ทอ.</a:t>
            </a:r>
            <a:endParaRPr lang="en-US" sz="82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82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กรมพลาธิการทหารอากาศ</a:t>
            </a:r>
            <a:endParaRPr lang="en-US" sz="82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82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บริษัท รถไฟฟ้า ร.ส.พ.</a:t>
            </a:r>
            <a:endParaRPr lang="en-US" sz="82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82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กายาสูบแห่งประเทศไทย</a:t>
            </a:r>
            <a:endParaRPr lang="en-US" sz="820" dirty="0"/>
          </a:p>
        </p:txBody>
      </p:sp>
      <p:sp>
        <p:nvSpPr>
          <p:cNvPr id="31" name="Shape 27"/>
          <p:cNvSpPr/>
          <p:nvPr/>
        </p:nvSpPr>
        <p:spPr>
          <a:xfrm>
            <a:off x="2532888" y="1920240"/>
            <a:ext cx="2084832" cy="2944368"/>
          </a:xfrm>
          <a:prstGeom prst="rect">
            <a:avLst/>
          </a:prstGeom>
          <a:solidFill>
            <a:srgbClr val="122040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2" name="Shape 28"/>
          <p:cNvSpPr/>
          <p:nvPr/>
        </p:nvSpPr>
        <p:spPr>
          <a:xfrm>
            <a:off x="2532888" y="1920240"/>
            <a:ext cx="2084832" cy="475488"/>
          </a:xfrm>
          <a:prstGeom prst="rect">
            <a:avLst/>
          </a:prstGeom>
          <a:solidFill>
            <a:srgbClr val="0EA574"/>
          </a:solidFill>
          <a:ln/>
        </p:spPr>
      </p:sp>
      <p:pic>
        <p:nvPicPr>
          <p:cNvPr id="3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24328" y="1984248"/>
            <a:ext cx="310896" cy="310896"/>
          </a:xfrm>
          <a:prstGeom prst="rect">
            <a:avLst/>
          </a:prstGeom>
        </p:spPr>
      </p:pic>
      <p:sp>
        <p:nvSpPr>
          <p:cNvPr id="34" name="Text 29"/>
          <p:cNvSpPr/>
          <p:nvPr/>
        </p:nvSpPr>
        <p:spPr>
          <a:xfrm>
            <a:off x="3008376" y="1984248"/>
            <a:ext cx="1508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สถาบันการศึกษา</a:t>
            </a:r>
            <a:endParaRPr lang="en-US" sz="950" dirty="0"/>
          </a:p>
        </p:txBody>
      </p:sp>
      <p:sp>
        <p:nvSpPr>
          <p:cNvPr id="35" name="Text 30"/>
          <p:cNvSpPr/>
          <p:nvPr/>
        </p:nvSpPr>
        <p:spPr>
          <a:xfrm>
            <a:off x="2624328" y="2450592"/>
            <a:ext cx="1920240" cy="23408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82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มหาวิทยาลัยมหาสารคาม</a:t>
            </a:r>
            <a:endParaRPr lang="en-US" sz="82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82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ม.พระจอมเกล้าธนบุรี (×2)</a:t>
            </a:r>
            <a:endParaRPr lang="en-US" sz="82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82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ม.เทคโนโลยีราชมงคล</a:t>
            </a:r>
            <a:endParaRPr lang="en-US" sz="82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82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ราชวิทยาลัยจุฬาภรณ์</a:t>
            </a:r>
            <a:endParaRPr lang="en-US" sz="82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82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ม.ศิลปากร วิทยาเขตฯ</a:t>
            </a:r>
            <a:endParaRPr lang="en-US" sz="82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82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วิทยาลัยอาชีวศึกษาเชียงใหม่</a:t>
            </a:r>
            <a:endParaRPr lang="en-US" sz="82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82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วิทยาลัยเทคนิคเพิ่มสิน</a:t>
            </a:r>
            <a:endParaRPr lang="en-US" sz="82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82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วิทยาลัยเทคนิคดอนเมือง</a:t>
            </a:r>
            <a:endParaRPr lang="en-US" sz="82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82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โรงเรียนวัดจันทร์ประดิษฐาราม</a:t>
            </a:r>
            <a:endParaRPr lang="en-US" sz="82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82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โรงเรียนอนุบาลคำตาก้า</a:t>
            </a:r>
            <a:endParaRPr lang="en-US" sz="82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82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โรงเรียนแสนสุข</a:t>
            </a:r>
            <a:endParaRPr lang="en-US" sz="82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82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โรงเรียนดอนเมืองจตุรจินดา</a:t>
            </a:r>
            <a:endParaRPr lang="en-US" sz="820" dirty="0"/>
          </a:p>
        </p:txBody>
      </p:sp>
      <p:sp>
        <p:nvSpPr>
          <p:cNvPr id="36" name="Shape 31"/>
          <p:cNvSpPr/>
          <p:nvPr/>
        </p:nvSpPr>
        <p:spPr>
          <a:xfrm>
            <a:off x="4745736" y="1920240"/>
            <a:ext cx="2084832" cy="2944368"/>
          </a:xfrm>
          <a:prstGeom prst="rect">
            <a:avLst/>
          </a:prstGeom>
          <a:solidFill>
            <a:srgbClr val="122040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7" name="Shape 32"/>
          <p:cNvSpPr/>
          <p:nvPr/>
        </p:nvSpPr>
        <p:spPr>
          <a:xfrm>
            <a:off x="4745736" y="1920240"/>
            <a:ext cx="2084832" cy="475488"/>
          </a:xfrm>
          <a:prstGeom prst="rect">
            <a:avLst/>
          </a:prstGeom>
          <a:solidFill>
            <a:srgbClr val="E8651A"/>
          </a:solidFill>
          <a:ln/>
        </p:spPr>
      </p:sp>
      <p:pic>
        <p:nvPicPr>
          <p:cNvPr id="3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37176" y="1984248"/>
            <a:ext cx="310896" cy="310896"/>
          </a:xfrm>
          <a:prstGeom prst="rect">
            <a:avLst/>
          </a:prstGeom>
        </p:spPr>
      </p:pic>
      <p:sp>
        <p:nvSpPr>
          <p:cNvPr id="39" name="Text 33"/>
          <p:cNvSpPr/>
          <p:nvPr/>
        </p:nvSpPr>
        <p:spPr>
          <a:xfrm>
            <a:off x="5221224" y="1984248"/>
            <a:ext cx="1508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โรงพยาบาล / วิจัย</a:t>
            </a:r>
            <a:endParaRPr lang="en-US" sz="950" dirty="0"/>
          </a:p>
        </p:txBody>
      </p:sp>
      <p:sp>
        <p:nvSpPr>
          <p:cNvPr id="40" name="Text 34"/>
          <p:cNvSpPr/>
          <p:nvPr/>
        </p:nvSpPr>
        <p:spPr>
          <a:xfrm>
            <a:off x="4837176" y="2450592"/>
            <a:ext cx="1920240" cy="23408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82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โรงพยาบาลขอนแก่น (UPS)</a:t>
            </a:r>
            <a:endParaRPr lang="en-US" sz="82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82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โรงพยาบาลเชียงรายประชารักษ์</a:t>
            </a:r>
            <a:endParaRPr lang="en-US" sz="82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82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โรงพยาบาลมหาราช นครศรีธรรมราช</a:t>
            </a:r>
            <a:endParaRPr lang="en-US" sz="82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82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คณะแพทย์ศาสตร์ศิริราชฯ</a:t>
            </a:r>
            <a:endParaRPr lang="en-US" sz="82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82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คณะแพทย์ศาสตร์ ม.นวมินทราธิราช</a:t>
            </a:r>
            <a:endParaRPr lang="en-US" sz="82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82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ม.จุฬาภรณ์ แผนก AI (HPC)</a:t>
            </a:r>
            <a:endParaRPr lang="en-US" sz="82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82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ศูนย์วิจัยวิทยาศาสตร์-เทคโนโลยีการบินฯ</a:t>
            </a:r>
            <a:endParaRPr lang="en-US" sz="82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82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มิตลาวิทยานุสรณ์ (UPS+TV)</a:t>
            </a:r>
            <a:endParaRPr lang="en-US" sz="82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82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สนง.สาธารณสุขสูงจังหวัดตาก</a:t>
            </a:r>
            <a:endParaRPr lang="en-US" sz="820" dirty="0"/>
          </a:p>
        </p:txBody>
      </p:sp>
      <p:sp>
        <p:nvSpPr>
          <p:cNvPr id="41" name="Shape 35"/>
          <p:cNvSpPr/>
          <p:nvPr/>
        </p:nvSpPr>
        <p:spPr>
          <a:xfrm>
            <a:off x="6958584" y="1920240"/>
            <a:ext cx="2084832" cy="2944368"/>
          </a:xfrm>
          <a:prstGeom prst="rect">
            <a:avLst/>
          </a:prstGeom>
          <a:solidFill>
            <a:srgbClr val="122040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42" name="Shape 36"/>
          <p:cNvSpPr/>
          <p:nvPr/>
        </p:nvSpPr>
        <p:spPr>
          <a:xfrm>
            <a:off x="6958584" y="1920240"/>
            <a:ext cx="2084832" cy="475488"/>
          </a:xfrm>
          <a:prstGeom prst="rect">
            <a:avLst/>
          </a:prstGeom>
          <a:solidFill>
            <a:srgbClr val="6A3DE8"/>
          </a:solidFill>
          <a:ln/>
        </p:spPr>
      </p:sp>
      <p:pic>
        <p:nvPicPr>
          <p:cNvPr id="43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50024" y="1984248"/>
            <a:ext cx="310896" cy="310896"/>
          </a:xfrm>
          <a:prstGeom prst="rect">
            <a:avLst/>
          </a:prstGeom>
        </p:spPr>
      </p:pic>
      <p:sp>
        <p:nvSpPr>
          <p:cNvPr id="44" name="Text 37"/>
          <p:cNvSpPr/>
          <p:nvPr/>
        </p:nvSpPr>
        <p:spPr>
          <a:xfrm>
            <a:off x="7434072" y="1984248"/>
            <a:ext cx="1508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ศาล / กฎหมาย</a:t>
            </a:r>
            <a:endParaRPr lang="en-US" sz="950" dirty="0"/>
          </a:p>
        </p:txBody>
      </p:sp>
      <p:sp>
        <p:nvSpPr>
          <p:cNvPr id="45" name="Text 38"/>
          <p:cNvSpPr/>
          <p:nvPr/>
        </p:nvSpPr>
        <p:spPr>
          <a:xfrm>
            <a:off x="7050024" y="2450592"/>
            <a:ext cx="1920240" cy="23408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82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ศาลแพ่งตลิ่งชัน</a:t>
            </a:r>
            <a:endParaRPr lang="en-US" sz="82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82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ศาลจังหวัดสมุทรปราการ</a:t>
            </a:r>
            <a:endParaRPr lang="en-US" sz="82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82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ศาลแพ่งพระโขนง</a:t>
            </a:r>
            <a:endParaRPr lang="en-US" sz="82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82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ศาลอาญามีนบุรี</a:t>
            </a:r>
            <a:endParaRPr lang="en-US" sz="82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82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ศาลจังหวัดสุโขทัย</a:t>
            </a:r>
            <a:endParaRPr lang="en-US" sz="82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82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ศาลอุทธรณ์</a:t>
            </a:r>
            <a:endParaRPr lang="en-US" sz="82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82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ศาลจังหวัดทุ่มแพ</a:t>
            </a:r>
            <a:endParaRPr lang="en-US" sz="82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82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ศาลเยาวชนและครอบครัวฯ</a:t>
            </a:r>
            <a:endParaRPr lang="en-US" sz="82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82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สนอ.ศาลจังหวัดลำพูน</a:t>
            </a:r>
            <a:endParaRPr lang="en-US" sz="82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82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สนอ.ศาลอุดรธรณ์ภาค 3</a:t>
            </a:r>
            <a:endParaRPr lang="en-US" sz="82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82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สนอ.ศาลสมุทรปราการ</a:t>
            </a:r>
            <a:endParaRPr lang="en-US" sz="82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820" dirty="0">
                <a:solidFill>
                  <a:srgbClr val="E8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สนอ.ศาลแพร่พระโขนง</a:t>
            </a:r>
            <a:endParaRPr lang="en-US" sz="820" dirty="0"/>
          </a:p>
        </p:txBody>
      </p:sp>
      <p:sp>
        <p:nvSpPr>
          <p:cNvPr id="46" name="Shape 39"/>
          <p:cNvSpPr/>
          <p:nvPr/>
        </p:nvSpPr>
        <p:spPr>
          <a:xfrm>
            <a:off x="0" y="5001768"/>
            <a:ext cx="9144000" cy="141732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47" name="Text 40"/>
          <p:cNvSpPr/>
          <p:nvPr/>
        </p:nvSpPr>
        <p:spPr>
          <a:xfrm>
            <a:off x="0" y="5001768"/>
            <a:ext cx="9144000" cy="1417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122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MAC Modern Distribution Co., Ltd.  ·  099-441-0222  ·  Silom Edge, Bangkok  ·  Since 2018</a:t>
            </a:r>
            <a:endParaRPr lang="en-US" sz="7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7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3" name="Shape 1"/>
          <p:cNvSpPr/>
          <p:nvPr/>
        </p:nvSpPr>
        <p:spPr>
          <a:xfrm>
            <a:off x="8275320" y="109728"/>
            <a:ext cx="841248" cy="658368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330184" y="164592"/>
            <a:ext cx="731520" cy="54864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411480" y="164592"/>
            <a:ext cx="36576" cy="347472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6" name="Text 3"/>
          <p:cNvSpPr/>
          <p:nvPr/>
        </p:nvSpPr>
        <p:spPr>
          <a:xfrm>
            <a:off x="521208" y="164592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WE SERVE · กลุ่มลูกค้าเป้าหมาย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411480" y="594360"/>
            <a:ext cx="8321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MAC Modern Distribution พร้อมให้บริการองค์กรทุกประเภท ทั้งภาครัฐและเอกชน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320040" y="1024128"/>
            <a:ext cx="4206240" cy="173736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320040" y="1024128"/>
            <a:ext cx="4206240" cy="54864"/>
          </a:xfrm>
          <a:prstGeom prst="rect">
            <a:avLst/>
          </a:prstGeom>
          <a:solidFill>
            <a:srgbClr val="1E6FD9"/>
          </a:solidFill>
          <a:ln/>
        </p:spPr>
      </p:sp>
      <p:sp>
        <p:nvSpPr>
          <p:cNvPr id="10" name="Shape 7"/>
          <p:cNvSpPr/>
          <p:nvPr/>
        </p:nvSpPr>
        <p:spPr>
          <a:xfrm>
            <a:off x="484632" y="1133856"/>
            <a:ext cx="585216" cy="585216"/>
          </a:xfrm>
          <a:prstGeom prst="ellipse">
            <a:avLst/>
          </a:prstGeom>
          <a:solidFill>
            <a:srgbClr val="1E6FD9"/>
          </a:solidFill>
          <a:ln/>
        </p:spPr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6072" y="1225296"/>
            <a:ext cx="402336" cy="402336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216152" y="1115568"/>
            <a:ext cx="3154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หน่วยงานภาครัฐ</a:t>
            </a:r>
            <a:endParaRPr lang="en-US" sz="1300" dirty="0"/>
          </a:p>
        </p:txBody>
      </p:sp>
      <p:sp>
        <p:nvSpPr>
          <p:cNvPr id="13" name="Text 9"/>
          <p:cNvSpPr/>
          <p:nvPr/>
        </p:nvSpPr>
        <p:spPr>
          <a:xfrm>
            <a:off x="1216152" y="1463040"/>
            <a:ext cx="31546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1E6F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Government &amp; Public Sector</a:t>
            </a:r>
            <a:endParaRPr lang="en-US" sz="900" dirty="0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16152" y="1828800"/>
            <a:ext cx="164592" cy="164592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1417320" y="1773936"/>
            <a:ext cx="1737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55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จัดซื้อจัดจ้างตาม พ.ร.บ.</a:t>
            </a:r>
            <a:endParaRPr lang="en-US" sz="900" dirty="0"/>
          </a:p>
        </p:txBody>
      </p:sp>
      <p:pic>
        <p:nvPicPr>
          <p:cNvPr id="16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7832" y="1828800"/>
            <a:ext cx="164592" cy="164592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3429000" y="1773936"/>
            <a:ext cx="1737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55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จัดหาสินค้าตาม TOR</a:t>
            </a:r>
            <a:endParaRPr lang="en-US" sz="900" dirty="0"/>
          </a:p>
        </p:txBody>
      </p:sp>
      <p:pic>
        <p:nvPicPr>
          <p:cNvPr id="18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16152" y="2267712"/>
            <a:ext cx="164592" cy="164592"/>
          </a:xfrm>
          <a:prstGeom prst="rect">
            <a:avLst/>
          </a:prstGeom>
        </p:spPr>
      </p:pic>
      <p:sp>
        <p:nvSpPr>
          <p:cNvPr id="19" name="Text 12"/>
          <p:cNvSpPr/>
          <p:nvPr/>
        </p:nvSpPr>
        <p:spPr>
          <a:xfrm>
            <a:off x="1417320" y="2212848"/>
            <a:ext cx="1737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55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ราคา BOQ / e-GP พร้อม</a:t>
            </a:r>
            <a:endParaRPr lang="en-US" sz="900" dirty="0"/>
          </a:p>
        </p:txBody>
      </p:sp>
      <p:pic>
        <p:nvPicPr>
          <p:cNvPr id="20" name="Image 5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7832" y="2267712"/>
            <a:ext cx="164592" cy="164592"/>
          </a:xfrm>
          <a:prstGeom prst="rect">
            <a:avLst/>
          </a:prstGeom>
        </p:spPr>
      </p:pic>
      <p:sp>
        <p:nvSpPr>
          <p:cNvPr id="21" name="Text 13"/>
          <p:cNvSpPr/>
          <p:nvPr/>
        </p:nvSpPr>
        <p:spPr>
          <a:xfrm>
            <a:off x="3429000" y="2212848"/>
            <a:ext cx="1737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55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ประสบการณ์กว่า 100 โปรเจกต์</a:t>
            </a:r>
            <a:endParaRPr lang="en-US" sz="900" dirty="0"/>
          </a:p>
        </p:txBody>
      </p:sp>
      <p:sp>
        <p:nvSpPr>
          <p:cNvPr id="22" name="Shape 14"/>
          <p:cNvSpPr/>
          <p:nvPr/>
        </p:nvSpPr>
        <p:spPr>
          <a:xfrm>
            <a:off x="4892040" y="1024128"/>
            <a:ext cx="4206240" cy="173736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3" name="Shape 15"/>
          <p:cNvSpPr/>
          <p:nvPr/>
        </p:nvSpPr>
        <p:spPr>
          <a:xfrm>
            <a:off x="4892040" y="1024128"/>
            <a:ext cx="4206240" cy="54864"/>
          </a:xfrm>
          <a:prstGeom prst="rect">
            <a:avLst/>
          </a:prstGeom>
          <a:solidFill>
            <a:srgbClr val="0EA574"/>
          </a:solidFill>
          <a:ln/>
        </p:spPr>
      </p:sp>
      <p:sp>
        <p:nvSpPr>
          <p:cNvPr id="24" name="Shape 16"/>
          <p:cNvSpPr/>
          <p:nvPr/>
        </p:nvSpPr>
        <p:spPr>
          <a:xfrm>
            <a:off x="5056632" y="1133856"/>
            <a:ext cx="585216" cy="585216"/>
          </a:xfrm>
          <a:prstGeom prst="ellipse">
            <a:avLst/>
          </a:prstGeom>
          <a:solidFill>
            <a:srgbClr val="0EA574"/>
          </a:solidFill>
          <a:ln/>
        </p:spPr>
      </p:sp>
      <p:pic>
        <p:nvPicPr>
          <p:cNvPr id="25" name="Image 6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48072" y="1225296"/>
            <a:ext cx="402336" cy="402336"/>
          </a:xfrm>
          <a:prstGeom prst="rect">
            <a:avLst/>
          </a:prstGeom>
        </p:spPr>
      </p:pic>
      <p:sp>
        <p:nvSpPr>
          <p:cNvPr id="26" name="Text 17"/>
          <p:cNvSpPr/>
          <p:nvPr/>
        </p:nvSpPr>
        <p:spPr>
          <a:xfrm>
            <a:off x="5788152" y="1115568"/>
            <a:ext cx="3154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สถาบันการศึกษา</a:t>
            </a:r>
            <a:endParaRPr lang="en-US" sz="1300" dirty="0"/>
          </a:p>
        </p:txBody>
      </p:sp>
      <p:sp>
        <p:nvSpPr>
          <p:cNvPr id="27" name="Text 18"/>
          <p:cNvSpPr/>
          <p:nvPr/>
        </p:nvSpPr>
        <p:spPr>
          <a:xfrm>
            <a:off x="5788152" y="1463040"/>
            <a:ext cx="31546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0E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Education Institutions</a:t>
            </a:r>
            <a:endParaRPr lang="en-US" sz="900" dirty="0"/>
          </a:p>
        </p:txBody>
      </p:sp>
      <p:pic>
        <p:nvPicPr>
          <p:cNvPr id="28" name="Image 7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88152" y="1828800"/>
            <a:ext cx="164592" cy="164592"/>
          </a:xfrm>
          <a:prstGeom prst="rect">
            <a:avLst/>
          </a:prstGeom>
        </p:spPr>
      </p:pic>
      <p:sp>
        <p:nvSpPr>
          <p:cNvPr id="29" name="Text 19"/>
          <p:cNvSpPr/>
          <p:nvPr/>
        </p:nvSpPr>
        <p:spPr>
          <a:xfrm>
            <a:off x="5989320" y="1773936"/>
            <a:ext cx="1737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55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ห้องแล็บ IT / AI ครบวงจร</a:t>
            </a:r>
            <a:endParaRPr lang="en-US" sz="900" dirty="0"/>
          </a:p>
        </p:txBody>
      </p:sp>
      <p:pic>
        <p:nvPicPr>
          <p:cNvPr id="30" name="Image 8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99832" y="1828800"/>
            <a:ext cx="164592" cy="164592"/>
          </a:xfrm>
          <a:prstGeom prst="rect">
            <a:avLst/>
          </a:prstGeom>
        </p:spPr>
      </p:pic>
      <p:sp>
        <p:nvSpPr>
          <p:cNvPr id="31" name="Text 20"/>
          <p:cNvSpPr/>
          <p:nvPr/>
        </p:nvSpPr>
        <p:spPr>
          <a:xfrm>
            <a:off x="8001000" y="1773936"/>
            <a:ext cx="1737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55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Laptop, Tablet, Projector</a:t>
            </a:r>
            <a:endParaRPr lang="en-US" sz="900" dirty="0"/>
          </a:p>
        </p:txBody>
      </p:sp>
      <p:pic>
        <p:nvPicPr>
          <p:cNvPr id="32" name="Image 9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88152" y="2267712"/>
            <a:ext cx="164592" cy="164592"/>
          </a:xfrm>
          <a:prstGeom prst="rect">
            <a:avLst/>
          </a:prstGeom>
        </p:spPr>
      </p:pic>
      <p:sp>
        <p:nvSpPr>
          <p:cNvPr id="33" name="Text 21"/>
          <p:cNvSpPr/>
          <p:nvPr/>
        </p:nvSpPr>
        <p:spPr>
          <a:xfrm>
            <a:off x="5989320" y="2212848"/>
            <a:ext cx="1737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55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Software License นักเรียน/ครู</a:t>
            </a:r>
            <a:endParaRPr lang="en-US" sz="900" dirty="0"/>
          </a:p>
        </p:txBody>
      </p:sp>
      <p:pic>
        <p:nvPicPr>
          <p:cNvPr id="34" name="Image 10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99832" y="2267712"/>
            <a:ext cx="164592" cy="164592"/>
          </a:xfrm>
          <a:prstGeom prst="rect">
            <a:avLst/>
          </a:prstGeom>
        </p:spPr>
      </p:pic>
      <p:sp>
        <p:nvSpPr>
          <p:cNvPr id="35" name="Text 22"/>
          <p:cNvSpPr/>
          <p:nvPr/>
        </p:nvSpPr>
        <p:spPr>
          <a:xfrm>
            <a:off x="8001000" y="2212848"/>
            <a:ext cx="1737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55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GPU สำหรับงานวิจัย</a:t>
            </a:r>
            <a:endParaRPr lang="en-US" sz="900" dirty="0"/>
          </a:p>
        </p:txBody>
      </p:sp>
      <p:sp>
        <p:nvSpPr>
          <p:cNvPr id="36" name="Shape 23"/>
          <p:cNvSpPr/>
          <p:nvPr/>
        </p:nvSpPr>
        <p:spPr>
          <a:xfrm>
            <a:off x="320040" y="2944368"/>
            <a:ext cx="4206240" cy="173736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7" name="Shape 24"/>
          <p:cNvSpPr/>
          <p:nvPr/>
        </p:nvSpPr>
        <p:spPr>
          <a:xfrm>
            <a:off x="320040" y="2944368"/>
            <a:ext cx="4206240" cy="54864"/>
          </a:xfrm>
          <a:prstGeom prst="rect">
            <a:avLst/>
          </a:prstGeom>
          <a:solidFill>
            <a:srgbClr val="E8651A"/>
          </a:solidFill>
          <a:ln/>
        </p:spPr>
      </p:sp>
      <p:sp>
        <p:nvSpPr>
          <p:cNvPr id="38" name="Shape 25"/>
          <p:cNvSpPr/>
          <p:nvPr/>
        </p:nvSpPr>
        <p:spPr>
          <a:xfrm>
            <a:off x="484632" y="3054096"/>
            <a:ext cx="585216" cy="585216"/>
          </a:xfrm>
          <a:prstGeom prst="ellipse">
            <a:avLst/>
          </a:prstGeom>
          <a:solidFill>
            <a:srgbClr val="E8651A"/>
          </a:solidFill>
          <a:ln/>
        </p:spPr>
      </p:sp>
      <p:pic>
        <p:nvPicPr>
          <p:cNvPr id="39" name="Image 11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6072" y="3145536"/>
            <a:ext cx="402336" cy="402336"/>
          </a:xfrm>
          <a:prstGeom prst="rect">
            <a:avLst/>
          </a:prstGeom>
        </p:spPr>
      </p:pic>
      <p:sp>
        <p:nvSpPr>
          <p:cNvPr id="40" name="Text 26"/>
          <p:cNvSpPr/>
          <p:nvPr/>
        </p:nvSpPr>
        <p:spPr>
          <a:xfrm>
            <a:off x="1216152" y="3035808"/>
            <a:ext cx="3154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โรงพยาบาล / สาธารณสุข</a:t>
            </a:r>
            <a:endParaRPr lang="en-US" sz="1300" dirty="0"/>
          </a:p>
        </p:txBody>
      </p:sp>
      <p:sp>
        <p:nvSpPr>
          <p:cNvPr id="41" name="Text 27"/>
          <p:cNvSpPr/>
          <p:nvPr/>
        </p:nvSpPr>
        <p:spPr>
          <a:xfrm>
            <a:off x="1216152" y="3383280"/>
            <a:ext cx="31546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E865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Healthcare Sector</a:t>
            </a:r>
            <a:endParaRPr lang="en-US" sz="900" dirty="0"/>
          </a:p>
        </p:txBody>
      </p:sp>
      <p:pic>
        <p:nvPicPr>
          <p:cNvPr id="42" name="Image 1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16152" y="3749040"/>
            <a:ext cx="164592" cy="164592"/>
          </a:xfrm>
          <a:prstGeom prst="rect">
            <a:avLst/>
          </a:prstGeom>
        </p:spPr>
      </p:pic>
      <p:sp>
        <p:nvSpPr>
          <p:cNvPr id="43" name="Text 28"/>
          <p:cNvSpPr/>
          <p:nvPr/>
        </p:nvSpPr>
        <p:spPr>
          <a:xfrm>
            <a:off x="1417320" y="3694176"/>
            <a:ext cx="1737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55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UPS &amp; Power Solutions</a:t>
            </a:r>
            <a:endParaRPr lang="en-US" sz="900" dirty="0"/>
          </a:p>
        </p:txBody>
      </p:sp>
      <p:pic>
        <p:nvPicPr>
          <p:cNvPr id="44" name="Image 1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7832" y="3749040"/>
            <a:ext cx="164592" cy="164592"/>
          </a:xfrm>
          <a:prstGeom prst="rect">
            <a:avLst/>
          </a:prstGeom>
        </p:spPr>
      </p:pic>
      <p:sp>
        <p:nvSpPr>
          <p:cNvPr id="45" name="Text 29"/>
          <p:cNvSpPr/>
          <p:nvPr/>
        </p:nvSpPr>
        <p:spPr>
          <a:xfrm>
            <a:off x="3429000" y="3694176"/>
            <a:ext cx="1737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55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อุปกรณ์ IT สำหรับ HIS</a:t>
            </a:r>
            <a:endParaRPr lang="en-US" sz="900" dirty="0"/>
          </a:p>
        </p:txBody>
      </p:sp>
      <p:pic>
        <p:nvPicPr>
          <p:cNvPr id="46" name="Image 1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16152" y="4187952"/>
            <a:ext cx="164592" cy="164592"/>
          </a:xfrm>
          <a:prstGeom prst="rect">
            <a:avLst/>
          </a:prstGeom>
        </p:spPr>
      </p:pic>
      <p:sp>
        <p:nvSpPr>
          <p:cNvPr id="47" name="Text 30"/>
          <p:cNvSpPr/>
          <p:nvPr/>
        </p:nvSpPr>
        <p:spPr>
          <a:xfrm>
            <a:off x="1417320" y="4133088"/>
            <a:ext cx="1737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55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ระบบ Signage &amp; Display</a:t>
            </a:r>
            <a:endParaRPr lang="en-US" sz="900" dirty="0"/>
          </a:p>
        </p:txBody>
      </p:sp>
      <p:pic>
        <p:nvPicPr>
          <p:cNvPr id="48" name="Image 15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7832" y="4187952"/>
            <a:ext cx="164592" cy="164592"/>
          </a:xfrm>
          <a:prstGeom prst="rect">
            <a:avLst/>
          </a:prstGeom>
        </p:spPr>
      </p:pic>
      <p:sp>
        <p:nvSpPr>
          <p:cNvPr id="49" name="Text 31"/>
          <p:cNvSpPr/>
          <p:nvPr/>
        </p:nvSpPr>
        <p:spPr>
          <a:xfrm>
            <a:off x="3429000" y="4133088"/>
            <a:ext cx="1737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55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Medical Equipment</a:t>
            </a:r>
            <a:endParaRPr lang="en-US" sz="900" dirty="0"/>
          </a:p>
        </p:txBody>
      </p:sp>
      <p:sp>
        <p:nvSpPr>
          <p:cNvPr id="50" name="Shape 32"/>
          <p:cNvSpPr/>
          <p:nvPr/>
        </p:nvSpPr>
        <p:spPr>
          <a:xfrm>
            <a:off x="4892040" y="2944368"/>
            <a:ext cx="4206240" cy="173736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1" name="Shape 33"/>
          <p:cNvSpPr/>
          <p:nvPr/>
        </p:nvSpPr>
        <p:spPr>
          <a:xfrm>
            <a:off x="4892040" y="2944368"/>
            <a:ext cx="4206240" cy="54864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52" name="Shape 34"/>
          <p:cNvSpPr/>
          <p:nvPr/>
        </p:nvSpPr>
        <p:spPr>
          <a:xfrm>
            <a:off x="5056632" y="3054096"/>
            <a:ext cx="585216" cy="585216"/>
          </a:xfrm>
          <a:prstGeom prst="ellipse">
            <a:avLst/>
          </a:prstGeom>
          <a:solidFill>
            <a:srgbClr val="D4A017"/>
          </a:solidFill>
          <a:ln/>
        </p:spPr>
      </p:sp>
      <p:pic>
        <p:nvPicPr>
          <p:cNvPr id="53" name="Image 16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48072" y="3145536"/>
            <a:ext cx="402336" cy="402336"/>
          </a:xfrm>
          <a:prstGeom prst="rect">
            <a:avLst/>
          </a:prstGeom>
        </p:spPr>
      </p:pic>
      <p:sp>
        <p:nvSpPr>
          <p:cNvPr id="54" name="Text 35"/>
          <p:cNvSpPr/>
          <p:nvPr/>
        </p:nvSpPr>
        <p:spPr>
          <a:xfrm>
            <a:off x="5788152" y="3035808"/>
            <a:ext cx="3154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F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องค์กรเอกชน / SME</a:t>
            </a:r>
            <a:endParaRPr lang="en-US" sz="1300" dirty="0"/>
          </a:p>
        </p:txBody>
      </p:sp>
      <p:sp>
        <p:nvSpPr>
          <p:cNvPr id="55" name="Text 36"/>
          <p:cNvSpPr/>
          <p:nvPr/>
        </p:nvSpPr>
        <p:spPr>
          <a:xfrm>
            <a:off x="5788152" y="3383280"/>
            <a:ext cx="31546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Private &amp; Corporate</a:t>
            </a:r>
            <a:endParaRPr lang="en-US" sz="900" dirty="0"/>
          </a:p>
        </p:txBody>
      </p:sp>
      <p:pic>
        <p:nvPicPr>
          <p:cNvPr id="56" name="Image 17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88152" y="3749040"/>
            <a:ext cx="164592" cy="164592"/>
          </a:xfrm>
          <a:prstGeom prst="rect">
            <a:avLst/>
          </a:prstGeom>
        </p:spPr>
      </p:pic>
      <p:sp>
        <p:nvSpPr>
          <p:cNvPr id="57" name="Text 37"/>
          <p:cNvSpPr/>
          <p:nvPr/>
        </p:nvSpPr>
        <p:spPr>
          <a:xfrm>
            <a:off x="5989320" y="3694176"/>
            <a:ext cx="1737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55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Hardware + Software ครบ</a:t>
            </a:r>
            <a:endParaRPr lang="en-US" sz="900" dirty="0"/>
          </a:p>
        </p:txBody>
      </p:sp>
      <p:pic>
        <p:nvPicPr>
          <p:cNvPr id="58" name="Image 18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99832" y="3749040"/>
            <a:ext cx="164592" cy="164592"/>
          </a:xfrm>
          <a:prstGeom prst="rect">
            <a:avLst/>
          </a:prstGeom>
        </p:spPr>
      </p:pic>
      <p:sp>
        <p:nvSpPr>
          <p:cNvPr id="59" name="Text 38"/>
          <p:cNvSpPr/>
          <p:nvPr/>
        </p:nvSpPr>
        <p:spPr>
          <a:xfrm>
            <a:off x="8001000" y="3694176"/>
            <a:ext cx="1737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55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Workstation &amp; Server</a:t>
            </a:r>
            <a:endParaRPr lang="en-US" sz="900" dirty="0"/>
          </a:p>
        </p:txBody>
      </p:sp>
      <p:pic>
        <p:nvPicPr>
          <p:cNvPr id="60" name="Image 19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88152" y="4187952"/>
            <a:ext cx="164592" cy="164592"/>
          </a:xfrm>
          <a:prstGeom prst="rect">
            <a:avLst/>
          </a:prstGeom>
        </p:spPr>
      </p:pic>
      <p:sp>
        <p:nvSpPr>
          <p:cNvPr id="61" name="Text 39"/>
          <p:cNvSpPr/>
          <p:nvPr/>
        </p:nvSpPr>
        <p:spPr>
          <a:xfrm>
            <a:off x="5989320" y="4133088"/>
            <a:ext cx="1737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55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บริการหลังการขายครอบคลุม</a:t>
            </a:r>
            <a:endParaRPr lang="en-US" sz="900" dirty="0"/>
          </a:p>
        </p:txBody>
      </p:sp>
      <p:pic>
        <p:nvPicPr>
          <p:cNvPr id="62" name="Image 20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99832" y="4187952"/>
            <a:ext cx="164592" cy="164592"/>
          </a:xfrm>
          <a:prstGeom prst="rect">
            <a:avLst/>
          </a:prstGeom>
        </p:spPr>
      </p:pic>
      <p:sp>
        <p:nvSpPr>
          <p:cNvPr id="63" name="Text 40"/>
          <p:cNvSpPr/>
          <p:nvPr/>
        </p:nvSpPr>
        <p:spPr>
          <a:xfrm>
            <a:off x="8001000" y="4133088"/>
            <a:ext cx="1737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55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จัดส่งทั่วประเทศ</a:t>
            </a:r>
            <a:endParaRPr lang="en-US" sz="900" dirty="0"/>
          </a:p>
        </p:txBody>
      </p:sp>
      <p:sp>
        <p:nvSpPr>
          <p:cNvPr id="64" name="Shape 41"/>
          <p:cNvSpPr/>
          <p:nvPr/>
        </p:nvSpPr>
        <p:spPr>
          <a:xfrm>
            <a:off x="320040" y="4828032"/>
            <a:ext cx="8503920" cy="173736"/>
          </a:xfrm>
          <a:prstGeom prst="rect">
            <a:avLst/>
          </a:prstGeom>
          <a:solidFill>
            <a:srgbClr val="0A1628"/>
          </a:solidFill>
          <a:ln/>
        </p:spPr>
      </p:sp>
      <p:pic>
        <p:nvPicPr>
          <p:cNvPr id="65" name="Image 21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8640" y="4846320"/>
            <a:ext cx="164592" cy="164592"/>
          </a:xfrm>
          <a:prstGeom prst="rect">
            <a:avLst/>
          </a:prstGeom>
        </p:spPr>
      </p:pic>
      <p:sp>
        <p:nvSpPr>
          <p:cNvPr id="66" name="Text 42"/>
          <p:cNvSpPr/>
          <p:nvPr/>
        </p:nvSpPr>
        <p:spPr>
          <a:xfrm>
            <a:off x="777240" y="4828032"/>
            <a:ext cx="777240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F0C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พร้อมออกแบบโซลูชันเฉพาะสำหรับองค์กรของคุณ — ปรึกษาฟรี ไม่มีค่าใช้จ่าย</a:t>
            </a:r>
            <a:endParaRPr lang="en-US" sz="1000" dirty="0"/>
          </a:p>
        </p:txBody>
      </p:sp>
      <p:sp>
        <p:nvSpPr>
          <p:cNvPr id="67" name="Shape 43"/>
          <p:cNvSpPr/>
          <p:nvPr/>
        </p:nvSpPr>
        <p:spPr>
          <a:xfrm>
            <a:off x="0" y="5001768"/>
            <a:ext cx="9144000" cy="141732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68" name="Text 44"/>
          <p:cNvSpPr/>
          <p:nvPr/>
        </p:nvSpPr>
        <p:spPr>
          <a:xfrm>
            <a:off x="0" y="5001768"/>
            <a:ext cx="9144000" cy="1417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122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MAC Modern Distribution Co., Ltd.  ·  099-441-0222  ·  Silom Edge, Bangkok  ·  Since 2018</a:t>
            </a:r>
            <a:endParaRPr lang="en-US" sz="7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-1371600"/>
            <a:ext cx="4572000" cy="4572000"/>
          </a:xfrm>
          <a:prstGeom prst="ellipse">
            <a:avLst/>
          </a:prstGeom>
          <a:solidFill>
            <a:srgbClr val="2A5298">
              <a:alpha val="12000"/>
            </a:srgbClr>
          </a:solidFill>
          <a:ln w="12700">
            <a:solidFill>
              <a:srgbClr val="2A5298">
                <a:alpha val="12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858000" y="3200400"/>
            <a:ext cx="4114800" cy="4114800"/>
          </a:xfrm>
          <a:prstGeom prst="ellipse">
            <a:avLst/>
          </a:prstGeom>
          <a:solidFill>
            <a:srgbClr val="D4A017">
              <a:alpha val="8000"/>
            </a:srgbClr>
          </a:solidFill>
          <a:ln w="12700">
            <a:solidFill>
              <a:srgbClr val="D4A017">
                <a:alpha val="8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4992624"/>
            <a:ext cx="9144000" cy="4572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5" name="Shape 3"/>
          <p:cNvSpPr/>
          <p:nvPr/>
        </p:nvSpPr>
        <p:spPr>
          <a:xfrm>
            <a:off x="0" y="0"/>
            <a:ext cx="5394960" cy="5143500"/>
          </a:xfrm>
          <a:prstGeom prst="rect">
            <a:avLst/>
          </a:prstGeom>
          <a:solidFill>
            <a:srgbClr val="0E1E3A"/>
          </a:solidFill>
          <a:ln/>
        </p:spPr>
      </p:sp>
      <p:sp>
        <p:nvSpPr>
          <p:cNvPr id="6" name="Shape 4"/>
          <p:cNvSpPr/>
          <p:nvPr/>
        </p:nvSpPr>
        <p:spPr>
          <a:xfrm>
            <a:off x="5394960" y="0"/>
            <a:ext cx="45720" cy="5143500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7" name="Shape 5"/>
          <p:cNvSpPr/>
          <p:nvPr/>
        </p:nvSpPr>
        <p:spPr>
          <a:xfrm>
            <a:off x="0" y="0"/>
            <a:ext cx="5394960" cy="50292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8" name="Shape 6"/>
          <p:cNvSpPr/>
          <p:nvPr/>
        </p:nvSpPr>
        <p:spPr>
          <a:xfrm>
            <a:off x="365760" y="182880"/>
            <a:ext cx="841248" cy="658368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20624" y="237744"/>
            <a:ext cx="731520" cy="54864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365760" y="1078992"/>
            <a:ext cx="47548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kern="0" spc="400" dirty="0">
                <a:solidFill>
                  <a:srgbClr val="D4A01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CONTACT US</a:t>
            </a:r>
            <a:endParaRPr lang="en-US" sz="3200" dirty="0"/>
          </a:p>
        </p:txBody>
      </p:sp>
      <p:sp>
        <p:nvSpPr>
          <p:cNvPr id="11" name="Text 8"/>
          <p:cNvSpPr/>
          <p:nvPr/>
        </p:nvSpPr>
        <p:spPr>
          <a:xfrm>
            <a:off x="365760" y="1645920"/>
            <a:ext cx="47548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9BAF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ติดต่อเราเพื่อรับคำปรึกษาฟรี — ไม่มีค่าใช้จ่าย ไม่มีข้อผูกมัด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365760" y="2029968"/>
            <a:ext cx="1645920" cy="36576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13" name="Text 10"/>
          <p:cNvSpPr/>
          <p:nvPr/>
        </p:nvSpPr>
        <p:spPr>
          <a:xfrm>
            <a:off x="365760" y="2148840"/>
            <a:ext cx="4754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บริษัท แมค โมเดิร์น ดิสทริบิวชั่น จำกัด</a:t>
            </a:r>
            <a:endParaRPr lang="en-US" sz="1500" dirty="0"/>
          </a:p>
        </p:txBody>
      </p:sp>
      <p:sp>
        <p:nvSpPr>
          <p:cNvPr id="14" name="Text 11"/>
          <p:cNvSpPr/>
          <p:nvPr/>
        </p:nvSpPr>
        <p:spPr>
          <a:xfrm>
            <a:off x="365760" y="2514600"/>
            <a:ext cx="4754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C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MAC Modern Distribution Co., Ltd.  ·  Tax ID: 0105561039783</a:t>
            </a:r>
            <a:endParaRPr lang="en-US" sz="1000" dirty="0"/>
          </a:p>
        </p:txBody>
      </p:sp>
      <p:sp>
        <p:nvSpPr>
          <p:cNvPr id="15" name="Shape 12"/>
          <p:cNvSpPr/>
          <p:nvPr/>
        </p:nvSpPr>
        <p:spPr>
          <a:xfrm>
            <a:off x="365760" y="2944368"/>
            <a:ext cx="4754880" cy="566928"/>
          </a:xfrm>
          <a:prstGeom prst="rect">
            <a:avLst/>
          </a:prstGeom>
          <a:solidFill>
            <a:srgbClr val="122040"/>
          </a:solidFill>
          <a:ln/>
        </p:spPr>
      </p:sp>
      <p:sp>
        <p:nvSpPr>
          <p:cNvPr id="16" name="Shape 13"/>
          <p:cNvSpPr/>
          <p:nvPr/>
        </p:nvSpPr>
        <p:spPr>
          <a:xfrm>
            <a:off x="365760" y="2944368"/>
            <a:ext cx="54864" cy="566928"/>
          </a:xfrm>
          <a:prstGeom prst="rect">
            <a:avLst/>
          </a:prstGeom>
          <a:solidFill>
            <a:srgbClr val="1E6FD9"/>
          </a:solidFill>
          <a:ln/>
        </p:spPr>
      </p:sp>
      <p:sp>
        <p:nvSpPr>
          <p:cNvPr id="17" name="Text 14"/>
          <p:cNvSpPr/>
          <p:nvPr/>
        </p:nvSpPr>
        <p:spPr>
          <a:xfrm>
            <a:off x="548640" y="2971800"/>
            <a:ext cx="1828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BAF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โทรศัพท์</a:t>
            </a:r>
            <a:endParaRPr lang="en-US" sz="900" dirty="0"/>
          </a:p>
        </p:txBody>
      </p:sp>
      <p:sp>
        <p:nvSpPr>
          <p:cNvPr id="18" name="Text 15"/>
          <p:cNvSpPr/>
          <p:nvPr/>
        </p:nvSpPr>
        <p:spPr>
          <a:xfrm>
            <a:off x="548640" y="3191256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099-441-0222</a:t>
            </a:r>
            <a:endParaRPr lang="en-US" sz="1400" dirty="0"/>
          </a:p>
        </p:txBody>
      </p:sp>
      <p:sp>
        <p:nvSpPr>
          <p:cNvPr id="19" name="Shape 16"/>
          <p:cNvSpPr/>
          <p:nvPr/>
        </p:nvSpPr>
        <p:spPr>
          <a:xfrm>
            <a:off x="365760" y="3602736"/>
            <a:ext cx="4754880" cy="566928"/>
          </a:xfrm>
          <a:prstGeom prst="rect">
            <a:avLst/>
          </a:prstGeom>
          <a:solidFill>
            <a:srgbClr val="122040"/>
          </a:solidFill>
          <a:ln/>
        </p:spPr>
      </p:sp>
      <p:sp>
        <p:nvSpPr>
          <p:cNvPr id="20" name="Shape 17"/>
          <p:cNvSpPr/>
          <p:nvPr/>
        </p:nvSpPr>
        <p:spPr>
          <a:xfrm>
            <a:off x="365760" y="3602736"/>
            <a:ext cx="54864" cy="566928"/>
          </a:xfrm>
          <a:prstGeom prst="rect">
            <a:avLst/>
          </a:prstGeom>
          <a:solidFill>
            <a:srgbClr val="0FA3B1"/>
          </a:solidFill>
          <a:ln/>
        </p:spPr>
      </p:sp>
      <p:sp>
        <p:nvSpPr>
          <p:cNvPr id="21" name="Text 18"/>
          <p:cNvSpPr/>
          <p:nvPr/>
        </p:nvSpPr>
        <p:spPr>
          <a:xfrm>
            <a:off x="548640" y="3630168"/>
            <a:ext cx="1828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BAF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เวลาทำการ</a:t>
            </a:r>
            <a:endParaRPr lang="en-US" sz="900" dirty="0"/>
          </a:p>
        </p:txBody>
      </p:sp>
      <p:sp>
        <p:nvSpPr>
          <p:cNvPr id="22" name="Text 19"/>
          <p:cNvSpPr/>
          <p:nvPr/>
        </p:nvSpPr>
        <p:spPr>
          <a:xfrm>
            <a:off x="548640" y="3849624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จ-ศ  08:00 – 17:00 น.</a:t>
            </a:r>
            <a:endParaRPr lang="en-US" sz="1400" dirty="0"/>
          </a:p>
        </p:txBody>
      </p:sp>
      <p:sp>
        <p:nvSpPr>
          <p:cNvPr id="23" name="Shape 20"/>
          <p:cNvSpPr/>
          <p:nvPr/>
        </p:nvSpPr>
        <p:spPr>
          <a:xfrm>
            <a:off x="365760" y="4297680"/>
            <a:ext cx="4754880" cy="566928"/>
          </a:xfrm>
          <a:prstGeom prst="rect">
            <a:avLst/>
          </a:prstGeom>
          <a:solidFill>
            <a:srgbClr val="122040"/>
          </a:solidFill>
          <a:ln/>
        </p:spPr>
      </p:sp>
      <p:sp>
        <p:nvSpPr>
          <p:cNvPr id="24" name="Shape 21"/>
          <p:cNvSpPr/>
          <p:nvPr/>
        </p:nvSpPr>
        <p:spPr>
          <a:xfrm>
            <a:off x="365760" y="4297680"/>
            <a:ext cx="54864" cy="566928"/>
          </a:xfrm>
          <a:prstGeom prst="rect">
            <a:avLst/>
          </a:prstGeom>
          <a:solidFill>
            <a:srgbClr val="6A3DE8"/>
          </a:solidFill>
          <a:ln/>
        </p:spPr>
      </p:sp>
      <p:sp>
        <p:nvSpPr>
          <p:cNvPr id="25" name="Text 22"/>
          <p:cNvSpPr/>
          <p:nvPr/>
        </p:nvSpPr>
        <p:spPr>
          <a:xfrm>
            <a:off x="548640" y="4325112"/>
            <a:ext cx="1828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BAF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ที่อยู่</a:t>
            </a:r>
            <a:endParaRPr lang="en-US" sz="900" dirty="0"/>
          </a:p>
        </p:txBody>
      </p:sp>
      <p:sp>
        <p:nvSpPr>
          <p:cNvPr id="26" name="Text 23"/>
          <p:cNvSpPr/>
          <p:nvPr/>
        </p:nvSpPr>
        <p:spPr>
          <a:xfrm>
            <a:off x="548640" y="4544568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อาคารสีลมเอจ ชั้น 10 ห้อง S10069  เลขที่ 2 ถ.สีลม แขวงสุริยวงศ์ เขตบางรัก กรุงเทพฯ 10500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623560" y="1188720"/>
            <a:ext cx="3291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พร้อมยกระดับ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องค์กรของคุณ?</a:t>
            </a:r>
            <a:endParaRPr lang="en-US" sz="2000" dirty="0"/>
          </a:p>
        </p:txBody>
      </p:sp>
      <p:sp>
        <p:nvSpPr>
          <p:cNvPr id="28" name="Text 25"/>
          <p:cNvSpPr/>
          <p:nvPr/>
        </p:nvSpPr>
        <p:spPr>
          <a:xfrm>
            <a:off x="5623560" y="2103120"/>
            <a:ext cx="3291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9BAF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ปรึกษาทีมผู้เชี่ยวชาญของเราได้เลย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9BAF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เราพร้อมออกแบบโซลูชันที่ดีที่สุดสำหรับองค์กรของคุณ</a:t>
            </a:r>
            <a:endParaRPr lang="en-US" sz="1000" dirty="0"/>
          </a:p>
        </p:txBody>
      </p:sp>
      <p:sp>
        <p:nvSpPr>
          <p:cNvPr id="29" name="Shape 26"/>
          <p:cNvSpPr/>
          <p:nvPr/>
        </p:nvSpPr>
        <p:spPr>
          <a:xfrm>
            <a:off x="5852160" y="2880360"/>
            <a:ext cx="2834640" cy="658368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30" name="Text 27"/>
          <p:cNvSpPr/>
          <p:nvPr/>
        </p:nvSpPr>
        <p:spPr>
          <a:xfrm>
            <a:off x="5852160" y="2880360"/>
            <a:ext cx="2834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22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ติดต่อเราเลย</a:t>
            </a:r>
            <a:endParaRPr lang="en-US" sz="2000" dirty="0"/>
          </a:p>
        </p:txBody>
      </p:sp>
      <p:sp>
        <p:nvSpPr>
          <p:cNvPr id="31" name="Shape 28"/>
          <p:cNvSpPr/>
          <p:nvPr/>
        </p:nvSpPr>
        <p:spPr>
          <a:xfrm>
            <a:off x="5715000" y="3840480"/>
            <a:ext cx="960120" cy="566928"/>
          </a:xfrm>
          <a:prstGeom prst="ellipse">
            <a:avLst/>
          </a:prstGeom>
          <a:solidFill>
            <a:srgbClr val="0FA3B1"/>
          </a:solidFill>
          <a:ln/>
        </p:spPr>
      </p:sp>
      <p:sp>
        <p:nvSpPr>
          <p:cNvPr id="32" name="Text 29"/>
          <p:cNvSpPr/>
          <p:nvPr/>
        </p:nvSpPr>
        <p:spPr>
          <a:xfrm>
            <a:off x="5715000" y="3858768"/>
            <a:ext cx="9601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ฟรี!</a:t>
            </a:r>
            <a:endParaRPr lang="en-US" sz="1500" dirty="0"/>
          </a:p>
        </p:txBody>
      </p:sp>
      <p:sp>
        <p:nvSpPr>
          <p:cNvPr id="33" name="Text 30"/>
          <p:cNvSpPr/>
          <p:nvPr/>
        </p:nvSpPr>
        <p:spPr>
          <a:xfrm>
            <a:off x="5715000" y="4169664"/>
            <a:ext cx="960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9BAF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คำปรึกษา</a:t>
            </a:r>
            <a:endParaRPr lang="en-US" sz="800" dirty="0"/>
          </a:p>
        </p:txBody>
      </p:sp>
      <p:sp>
        <p:nvSpPr>
          <p:cNvPr id="34" name="Shape 31"/>
          <p:cNvSpPr/>
          <p:nvPr/>
        </p:nvSpPr>
        <p:spPr>
          <a:xfrm>
            <a:off x="6830568" y="3840480"/>
            <a:ext cx="960120" cy="566928"/>
          </a:xfrm>
          <a:prstGeom prst="ellipse">
            <a:avLst/>
          </a:prstGeom>
          <a:solidFill>
            <a:srgbClr val="1E6FD9"/>
          </a:solidFill>
          <a:ln/>
        </p:spPr>
      </p:sp>
      <p:sp>
        <p:nvSpPr>
          <p:cNvPr id="35" name="Text 32"/>
          <p:cNvSpPr/>
          <p:nvPr/>
        </p:nvSpPr>
        <p:spPr>
          <a:xfrm>
            <a:off x="6830568" y="3858768"/>
            <a:ext cx="9601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100%</a:t>
            </a:r>
            <a:endParaRPr lang="en-US" sz="1500" dirty="0"/>
          </a:p>
        </p:txBody>
      </p:sp>
      <p:sp>
        <p:nvSpPr>
          <p:cNvPr id="36" name="Text 33"/>
          <p:cNvSpPr/>
          <p:nvPr/>
        </p:nvSpPr>
        <p:spPr>
          <a:xfrm>
            <a:off x="6830568" y="4169664"/>
            <a:ext cx="960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9BAF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Official</a:t>
            </a:r>
            <a:endParaRPr lang="en-US" sz="800" dirty="0"/>
          </a:p>
        </p:txBody>
      </p:sp>
      <p:sp>
        <p:nvSpPr>
          <p:cNvPr id="37" name="Shape 34"/>
          <p:cNvSpPr/>
          <p:nvPr/>
        </p:nvSpPr>
        <p:spPr>
          <a:xfrm>
            <a:off x="7946136" y="3840480"/>
            <a:ext cx="960120" cy="566928"/>
          </a:xfrm>
          <a:prstGeom prst="ellipse">
            <a:avLst/>
          </a:prstGeom>
          <a:solidFill>
            <a:srgbClr val="0EA574"/>
          </a:solidFill>
          <a:ln/>
        </p:spPr>
      </p:sp>
      <p:sp>
        <p:nvSpPr>
          <p:cNvPr id="38" name="Text 35"/>
          <p:cNvSpPr/>
          <p:nvPr/>
        </p:nvSpPr>
        <p:spPr>
          <a:xfrm>
            <a:off x="7946136" y="3858768"/>
            <a:ext cx="9601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24hr</a:t>
            </a:r>
            <a:endParaRPr lang="en-US" sz="1500" dirty="0"/>
          </a:p>
        </p:txBody>
      </p:sp>
      <p:sp>
        <p:nvSpPr>
          <p:cNvPr id="39" name="Text 36"/>
          <p:cNvSpPr/>
          <p:nvPr/>
        </p:nvSpPr>
        <p:spPr>
          <a:xfrm>
            <a:off x="7946136" y="4169664"/>
            <a:ext cx="960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9BAF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Warehouse</a:t>
            </a:r>
            <a:endParaRPr lang="en-US" sz="800" dirty="0"/>
          </a:p>
        </p:txBody>
      </p:sp>
      <p:sp>
        <p:nvSpPr>
          <p:cNvPr id="40" name="Shape 37"/>
          <p:cNvSpPr/>
          <p:nvPr/>
        </p:nvSpPr>
        <p:spPr>
          <a:xfrm>
            <a:off x="0" y="4992624"/>
            <a:ext cx="9144000" cy="150876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41" name="Text 38"/>
          <p:cNvSpPr/>
          <p:nvPr/>
        </p:nvSpPr>
        <p:spPr>
          <a:xfrm>
            <a:off x="0" y="4992624"/>
            <a:ext cx="9144000" cy="1508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122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MAC Modern Distribution Co., Ltd.  ·  Your Technology Partner  ·  Since 2018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19231</TotalTime>
  <Words>1268</Words>
  <Application>Microsoft Office PowerPoint</Application>
  <PresentationFormat>นำเสนอทางหน้าจอ (16:9)</PresentationFormat>
  <Paragraphs>254</Paragraphs>
  <Slides>9</Slides>
  <Notes>9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3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9</vt:i4>
      </vt:variant>
    </vt:vector>
  </HeadingPairs>
  <TitlesOfParts>
    <vt:vector size="13" baseType="lpstr">
      <vt:lpstr>Arial</vt:lpstr>
      <vt:lpstr>Arial Black</vt:lpstr>
      <vt:lpstr>Calibri</vt:lpstr>
      <vt:lpstr>Office Theme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 Modern Distribution — Company Profile 2026</dc:title>
  <dc:subject>PptxGenJS Presentation</dc:subject>
  <dc:creator>PptxGenJS</dc:creator>
  <cp:lastModifiedBy>นุชนก ปรีดาภิรัตน์</cp:lastModifiedBy>
  <cp:revision>2</cp:revision>
  <dcterms:created xsi:type="dcterms:W3CDTF">2026-03-01T07:34:20Z</dcterms:created>
  <dcterms:modified xsi:type="dcterms:W3CDTF">2026-03-28T05:14:33Z</dcterms:modified>
</cp:coreProperties>
</file>